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avi" ContentType="video/x-msvide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7" r:id="rId2"/>
    <p:sldId id="376" r:id="rId3"/>
    <p:sldId id="366" r:id="rId4"/>
    <p:sldId id="329" r:id="rId5"/>
    <p:sldId id="369" r:id="rId6"/>
    <p:sldId id="370" r:id="rId7"/>
    <p:sldId id="368" r:id="rId8"/>
    <p:sldId id="377" r:id="rId9"/>
    <p:sldId id="378" r:id="rId10"/>
    <p:sldId id="374" r:id="rId11"/>
    <p:sldId id="373" r:id="rId12"/>
    <p:sldId id="262" r:id="rId13"/>
    <p:sldId id="261" r:id="rId14"/>
    <p:sldId id="371" r:id="rId15"/>
    <p:sldId id="375" r:id="rId16"/>
    <p:sldId id="258" r:id="rId17"/>
    <p:sldId id="260" r:id="rId18"/>
    <p:sldId id="259" r:id="rId19"/>
    <p:sldId id="37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553" autoAdjust="0"/>
  </p:normalViewPr>
  <p:slideViewPr>
    <p:cSldViewPr snapToGrid="0">
      <p:cViewPr varScale="1">
        <p:scale>
          <a:sx n="52" d="100"/>
          <a:sy n="52" d="100"/>
        </p:scale>
        <p:origin x="120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5D17C-40EF-4E67-8757-1F0EFA0C9044}" type="datetimeFigureOut">
              <a:rPr lang="zh-CN" altLang="en-US" smtClean="0"/>
              <a:t>2020/11/30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58DF52-90A8-4D9C-A4DD-672C7E2E3E3C}" type="slidenum">
              <a:rPr lang="zh-CN" altLang="en-US" smtClean="0"/>
              <a:t>‹#›</a:t>
            </a:fld>
            <a:endParaRPr lang="zh-CN" altLang="en-US"/>
          </a:p>
        </p:txBody>
      </p:sp>
    </p:spTree>
    <p:extLst>
      <p:ext uri="{BB962C8B-B14F-4D97-AF65-F5344CB8AC3E}">
        <p14:creationId xmlns:p14="http://schemas.microsoft.com/office/powerpoint/2010/main" val="1444246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主要包括</a:t>
            </a:r>
            <a:endParaRPr lang="en-US" altLang="zh-CN" dirty="0"/>
          </a:p>
          <a:p>
            <a:r>
              <a:rPr lang="zh-CN" altLang="en-US" dirty="0"/>
              <a:t>我们的分工主要是，可凡负责正逆运动学的求解，祥鹏是离线轨迹规划，我负责关节控制与</a:t>
            </a:r>
            <a:r>
              <a:rPr lang="en-US" altLang="zh-CN" dirty="0" err="1"/>
              <a:t>simscape</a:t>
            </a:r>
            <a:r>
              <a:rPr lang="zh-CN" altLang="en-US" dirty="0"/>
              <a:t>搭建，滋森是在线规划，也负责把控系统间的适配，是我们团队的</a:t>
            </a:r>
            <a:r>
              <a:rPr lang="en-US" altLang="zh-CN" dirty="0"/>
              <a:t>leader</a:t>
            </a:r>
            <a:endParaRPr lang="zh-CN" altLang="en-US"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1</a:t>
            </a:fld>
            <a:endParaRPr lang="zh-CN" altLang="en-US"/>
          </a:p>
        </p:txBody>
      </p:sp>
    </p:spTree>
    <p:extLst>
      <p:ext uri="{BB962C8B-B14F-4D97-AF65-F5344CB8AC3E}">
        <p14:creationId xmlns:p14="http://schemas.microsoft.com/office/powerpoint/2010/main" val="909265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zh-CN" altLang="en-US" sz="1050" dirty="0"/>
              <a:t>在仿真实现上我们使用</a:t>
            </a:r>
            <a:r>
              <a:rPr lang="en-US" altLang="zh-CN" sz="1050" dirty="0" err="1"/>
              <a:t>matlabsimulink</a:t>
            </a:r>
            <a:r>
              <a:rPr lang="zh-CN" altLang="en-US" sz="1050" dirty="0"/>
              <a:t>的</a:t>
            </a:r>
            <a:r>
              <a:rPr lang="en-US" altLang="zh-CN" sz="1050" dirty="0" err="1"/>
              <a:t>simscape</a:t>
            </a:r>
            <a:r>
              <a:rPr lang="zh-CN" altLang="en-US" sz="1050" dirty="0"/>
              <a:t>功能。由于结构简单，因此没有在</a:t>
            </a:r>
            <a:r>
              <a:rPr lang="en-US" altLang="zh-CN" sz="1050" dirty="0" err="1"/>
              <a:t>solidwork</a:t>
            </a:r>
            <a:r>
              <a:rPr lang="zh-CN" altLang="en-US" sz="1050" dirty="0"/>
              <a:t>等建模软件中搭建，直接在</a:t>
            </a:r>
            <a:r>
              <a:rPr lang="en-US" altLang="zh-CN" sz="1050" dirty="0" err="1"/>
              <a:t>simscape</a:t>
            </a:r>
            <a:r>
              <a:rPr lang="zh-CN" altLang="en-US" sz="1050" dirty="0"/>
              <a:t>中通过简单的虚拟关节和坐标转换完成了机械臂的定义和连接。图中蓝色框中是机械臂各组件的连接，左下方框中是墙体和障碍物</a:t>
            </a:r>
            <a:endParaRPr lang="en-US" altLang="zh-CN" sz="1050" dirty="0"/>
          </a:p>
          <a:p>
            <a:pPr marL="0" marR="0" indent="0" algn="l" defTabSz="914377" rtl="0" eaLnBrk="1" fontAlgn="auto" latinLnBrk="0" hangingPunct="1">
              <a:lnSpc>
                <a:spcPct val="100000"/>
              </a:lnSpc>
              <a:spcBef>
                <a:spcPts val="0"/>
              </a:spcBef>
              <a:spcAft>
                <a:spcPts val="0"/>
              </a:spcAft>
              <a:buClrTx/>
              <a:buSzTx/>
              <a:buFontTx/>
              <a:buNone/>
              <a:tabLst/>
              <a:defRPr/>
            </a:pPr>
            <a:r>
              <a:rPr lang="zh-CN" altLang="en-US" sz="1050" dirty="0"/>
              <a:t>这里的机械臂结构考虑了动力学约束，我们在给定期望位置后通过反馈控制实现关节的机动。对于每一个关节，打开后是绿色框中的效果，左上是关节模型，右侧是连接的杆件，关节模型将感知的角度和角速率信息交给控制器产生指令再反馈回关节</a:t>
            </a:r>
            <a:endParaRPr lang="en-US" altLang="zh-CN" sz="1050"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10</a:t>
            </a:fld>
            <a:endParaRPr lang="zh-CN" altLang="en-US"/>
          </a:p>
        </p:txBody>
      </p:sp>
    </p:spTree>
    <p:extLst>
      <p:ext uri="{BB962C8B-B14F-4D97-AF65-F5344CB8AC3E}">
        <p14:creationId xmlns:p14="http://schemas.microsoft.com/office/powerpoint/2010/main" val="1569821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由于我们在设计时没有严格的考虑动力学建模，所以使用不基于模型的</a:t>
            </a:r>
            <a:r>
              <a:rPr lang="en-US" altLang="zh-CN" dirty="0"/>
              <a:t>PID</a:t>
            </a:r>
            <a:r>
              <a:rPr lang="zh-CN" altLang="en-US" dirty="0"/>
              <a:t>控制，这里仅使用具有反馈的控制结构，并没有提供前馈信息（也是由于没有准确的动力学模型），但积分环节的存在保证了系统能够实现零差跟踪。调试中先进行了单通道的阶跃响应测试，如左下图，系统响应迅速在</a:t>
            </a:r>
            <a:r>
              <a:rPr lang="en-US" altLang="zh-CN" dirty="0"/>
              <a:t>2s</a:t>
            </a:r>
            <a:r>
              <a:rPr lang="zh-CN" altLang="en-US" dirty="0"/>
              <a:t>内误差收敛。之后进行三通道的期望轨迹跟踪，从右侧的图中可以看出跟踪效果优良。</a:t>
            </a:r>
          </a:p>
          <a:p>
            <a:pPr marL="0" marR="0" indent="0" algn="l" defTabSz="914377"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11</a:t>
            </a:fld>
            <a:endParaRPr lang="zh-CN" altLang="en-US"/>
          </a:p>
        </p:txBody>
      </p:sp>
    </p:spTree>
    <p:extLst>
      <p:ext uri="{BB962C8B-B14F-4D97-AF65-F5344CB8AC3E}">
        <p14:creationId xmlns:p14="http://schemas.microsoft.com/office/powerpoint/2010/main" val="1842067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最后是离线轨迹跟踪的效果演示</a:t>
            </a:r>
          </a:p>
        </p:txBody>
      </p:sp>
      <p:sp>
        <p:nvSpPr>
          <p:cNvPr id="4" name="灯片编号占位符 3"/>
          <p:cNvSpPr>
            <a:spLocks noGrp="1"/>
          </p:cNvSpPr>
          <p:nvPr>
            <p:ph type="sldNum" sz="quarter" idx="5"/>
          </p:nvPr>
        </p:nvSpPr>
        <p:spPr/>
        <p:txBody>
          <a:bodyPr/>
          <a:lstStyle/>
          <a:p>
            <a:fld id="{A758DF52-90A8-4D9C-A4DD-672C7E2E3E3C}" type="slidenum">
              <a:rPr lang="zh-CN" altLang="en-US" smtClean="0"/>
              <a:t>12</a:t>
            </a:fld>
            <a:endParaRPr lang="zh-CN" altLang="en-US"/>
          </a:p>
        </p:txBody>
      </p:sp>
    </p:spTree>
    <p:extLst>
      <p:ext uri="{BB962C8B-B14F-4D97-AF65-F5344CB8AC3E}">
        <p14:creationId xmlns:p14="http://schemas.microsoft.com/office/powerpoint/2010/main" val="228462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在到达抓取位置后会收拢，代表抓取物体，到达运送目标点后，机械手张开，代表释放物体</a:t>
            </a:r>
          </a:p>
        </p:txBody>
      </p:sp>
      <p:sp>
        <p:nvSpPr>
          <p:cNvPr id="4" name="灯片编号占位符 3"/>
          <p:cNvSpPr>
            <a:spLocks noGrp="1"/>
          </p:cNvSpPr>
          <p:nvPr>
            <p:ph type="sldNum" sz="quarter" idx="5"/>
          </p:nvPr>
        </p:nvSpPr>
        <p:spPr/>
        <p:txBody>
          <a:bodyPr/>
          <a:lstStyle/>
          <a:p>
            <a:fld id="{9238DA0C-3042-4BB8-BA0B-1F4F21A154B0}" type="slidenum">
              <a:rPr lang="zh-CN" altLang="en-US" smtClean="0"/>
              <a:t>13</a:t>
            </a:fld>
            <a:endParaRPr lang="zh-CN" altLang="en-US"/>
          </a:p>
        </p:txBody>
      </p:sp>
    </p:spTree>
    <p:extLst>
      <p:ext uri="{BB962C8B-B14F-4D97-AF65-F5344CB8AC3E}">
        <p14:creationId xmlns:p14="http://schemas.microsoft.com/office/powerpoint/2010/main" val="1574192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zh-CN" altLang="en-US" dirty="0"/>
              <a:t>离线的规划是有一定限制的，需要我们预先知道障碍物的位置，但在实际工程中有可能不可行。考虑在线轨迹规划，我们引入人工势场法</a:t>
            </a:r>
            <a:endParaRPr lang="en-US" altLang="zh-CN"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14</a:t>
            </a:fld>
            <a:endParaRPr lang="zh-CN" altLang="en-US"/>
          </a:p>
        </p:txBody>
      </p:sp>
    </p:spTree>
    <p:extLst>
      <p:ext uri="{BB962C8B-B14F-4D97-AF65-F5344CB8AC3E}">
        <p14:creationId xmlns:p14="http://schemas.microsoft.com/office/powerpoint/2010/main" val="2920378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zh-CN" altLang="en-US" dirty="0"/>
              <a:t>基于在线轨迹规划的场景，我们对</a:t>
            </a:r>
            <a:r>
              <a:rPr lang="en-US" altLang="zh-CN" dirty="0" err="1"/>
              <a:t>simscape</a:t>
            </a:r>
            <a:r>
              <a:rPr lang="zh-CN" altLang="en-US" dirty="0"/>
              <a:t>的闭环系统进行改进升级，主要增加了正运动学、轨迹规划器，此外我们还考虑动态障碍物的环境，设计了移动性的滑轨障碍物，测试系统的实时避障能力。整体逻辑是，机械臂将当前的关节角交给正向运动学模块生成当前末端位置，轨迹规划器会结合末端位置和当前障碍物位置生成期望信号交给机械臂进行响应</a:t>
            </a:r>
            <a:endParaRPr lang="en-US" altLang="zh-CN"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15</a:t>
            </a:fld>
            <a:endParaRPr lang="zh-CN" altLang="en-US"/>
          </a:p>
        </p:txBody>
      </p:sp>
    </p:spTree>
    <p:extLst>
      <p:ext uri="{BB962C8B-B14F-4D97-AF65-F5344CB8AC3E}">
        <p14:creationId xmlns:p14="http://schemas.microsoft.com/office/powerpoint/2010/main" val="3666232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在测试环境，首先是无障碍物条件</a:t>
            </a:r>
          </a:p>
        </p:txBody>
      </p:sp>
      <p:sp>
        <p:nvSpPr>
          <p:cNvPr id="4" name="灯片编号占位符 3"/>
          <p:cNvSpPr>
            <a:spLocks noGrp="1"/>
          </p:cNvSpPr>
          <p:nvPr>
            <p:ph type="sldNum" sz="quarter" idx="5"/>
          </p:nvPr>
        </p:nvSpPr>
        <p:spPr/>
        <p:txBody>
          <a:bodyPr/>
          <a:lstStyle/>
          <a:p>
            <a:fld id="{A758DF52-90A8-4D9C-A4DD-672C7E2E3E3C}" type="slidenum">
              <a:rPr lang="zh-CN" altLang="en-US" smtClean="0"/>
              <a:t>16</a:t>
            </a:fld>
            <a:endParaRPr lang="zh-CN" altLang="en-US"/>
          </a:p>
        </p:txBody>
      </p:sp>
    </p:spTree>
    <p:extLst>
      <p:ext uri="{BB962C8B-B14F-4D97-AF65-F5344CB8AC3E}">
        <p14:creationId xmlns:p14="http://schemas.microsoft.com/office/powerpoint/2010/main" val="3370053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19</a:t>
            </a:fld>
            <a:endParaRPr lang="zh-CN" altLang="en-US"/>
          </a:p>
        </p:txBody>
      </p:sp>
    </p:spTree>
    <p:extLst>
      <p:ext uri="{BB962C8B-B14F-4D97-AF65-F5344CB8AC3E}">
        <p14:creationId xmlns:p14="http://schemas.microsoft.com/office/powerpoint/2010/main" val="2915317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2</a:t>
            </a:fld>
            <a:endParaRPr lang="zh-CN" altLang="en-US"/>
          </a:p>
        </p:txBody>
      </p:sp>
    </p:spTree>
    <p:extLst>
      <p:ext uri="{BB962C8B-B14F-4D97-AF65-F5344CB8AC3E}">
        <p14:creationId xmlns:p14="http://schemas.microsoft.com/office/powerpoint/2010/main" val="427243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sz="1200" dirty="0"/>
              <a:t>我们的研究聚焦机械臂的运动问题，近年来机器人技术的普及也使得机械臂广泛应用于工业生产和物流运输中。机械臂的使用也往往伴随避障的问题（如物流搬运等），因此希望可以设计一套在任务执行中，尽可能适应多种避障场景的机械臂系统</a:t>
            </a:r>
            <a:endParaRPr lang="en-US" altLang="zh-CN"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3</a:t>
            </a:fld>
            <a:endParaRPr lang="zh-CN" altLang="en-US"/>
          </a:p>
        </p:txBody>
      </p:sp>
    </p:spTree>
    <p:extLst>
      <p:ext uri="{BB962C8B-B14F-4D97-AF65-F5344CB8AC3E}">
        <p14:creationId xmlns:p14="http://schemas.microsoft.com/office/powerpoint/2010/main" val="1500306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sz="1200" dirty="0"/>
              <a:t>具体的目标而言，我们希望机械臂可以实现到达指定目标点的搬运任务（从右侧黄柱到左侧黄柱），并避开路径上可能存在的障碍物。是一个三自由度系统，第一个连杆与墙壁相连，仅绕</a:t>
            </a:r>
            <a:r>
              <a:rPr lang="en-US" altLang="zh-CN" sz="1200" dirty="0"/>
              <a:t>z</a:t>
            </a:r>
            <a:r>
              <a:rPr lang="zh-CN" altLang="en-US" sz="1200" dirty="0"/>
              <a:t>轴旋转，另外两个连杆都是可以在竖直平面内旋转。</a:t>
            </a:r>
            <a:endParaRPr lang="en-US" altLang="zh-CN"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4</a:t>
            </a:fld>
            <a:endParaRPr lang="zh-CN" altLang="en-US"/>
          </a:p>
        </p:txBody>
      </p:sp>
    </p:spTree>
    <p:extLst>
      <p:ext uri="{BB962C8B-B14F-4D97-AF65-F5344CB8AC3E}">
        <p14:creationId xmlns:p14="http://schemas.microsoft.com/office/powerpoint/2010/main" val="2536171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利用各杆件之间的相对几何状态，可以用</a:t>
            </a:r>
            <a:r>
              <a:rPr lang="en-US" altLang="zh-CN" dirty="0"/>
              <a:t>D-H</a:t>
            </a:r>
            <a:r>
              <a:rPr lang="zh-CN" altLang="en-US" dirty="0"/>
              <a:t>表达法描述整体结构，进而可以计算出由大地坐标系到末端连杆机体系的坐标转换矩阵。右面是利用</a:t>
            </a:r>
            <a:r>
              <a:rPr lang="en-US" altLang="zh-CN" dirty="0"/>
              <a:t>MATLAB</a:t>
            </a:r>
            <a:r>
              <a:rPr lang="zh-CN" altLang="en-US" dirty="0"/>
              <a:t>的公式推导。</a:t>
            </a:r>
            <a:endParaRPr lang="en-US" altLang="zh-CN" dirty="0"/>
          </a:p>
          <a:p>
            <a:pPr marL="0" marR="0" indent="0" algn="l" defTabSz="914377"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5</a:t>
            </a:fld>
            <a:endParaRPr lang="zh-CN" altLang="en-US"/>
          </a:p>
        </p:txBody>
      </p:sp>
    </p:spTree>
    <p:extLst>
      <p:ext uri="{BB962C8B-B14F-4D97-AF65-F5344CB8AC3E}">
        <p14:creationId xmlns:p14="http://schemas.microsoft.com/office/powerpoint/2010/main" val="635453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机械臂末端在最后一个连杆的坐标系下是确定的，在我们这个结构上就是（</a:t>
                </a:r>
                <a:r>
                  <a:rPr lang="en-US" altLang="zh-CN" dirty="0"/>
                  <a:t>a3,0,0,1)</a:t>
                </a:r>
                <a:r>
                  <a:rPr lang="zh-CN" altLang="en-US" dirty="0"/>
                  <a:t>，用转换矩阵可以计算出这个点在大地系下的坐标。利用这个关系就可以列出这样三个方程。再通过三角函数的一些求解，就可以得到下面的解。可以看到，这个结构在工作范围内是有两组解的，在两组解中我们选择了更为合适的一组。（</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取</m:t>
                    </m:r>
                  </m:oMath>
                </a14:m>
                <a:r>
                  <a:rPr lang="zh-CN" altLang="en-US" dirty="0"/>
                  <a:t>正）</a:t>
                </a:r>
                <a:endParaRPr lang="en-US" altLang="zh-CN" dirty="0"/>
              </a:p>
              <a:p>
                <a:pPr marL="0" marR="0" indent="0" algn="l" defTabSz="914377"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机械臂末端在最后一个连杆的坐标是确定的，在我们这个结构上就是（</a:t>
                </a:r>
                <a:r>
                  <a:rPr lang="en-US" altLang="zh-CN" dirty="0"/>
                  <a:t>a3,0,0,1)</a:t>
                </a:r>
                <a:r>
                  <a:rPr lang="zh-CN" altLang="en-US" dirty="0"/>
                  <a:t>，用转换矩阵可以计算出这个点在大地系下的坐标。利用这个关系就可以列出这样三个方程。再通过三角函数的一些求解，就可以得到下面的解。可以看到，这个结构在工作范围内是有两组解的，在两组解中我们选择了更为合适的一组。（</a:t>
                </a:r>
                <a:r>
                  <a:rPr lang="zh-CN" altLang="en-US" b="0" i="0">
                    <a:latin typeface="Cambria Math" panose="02040503050406030204" pitchFamily="18" charset="0"/>
                  </a:rPr>
                  <a:t>𝜃</a:t>
                </a:r>
                <a:r>
                  <a:rPr lang="en-US" altLang="zh-CN" b="0" i="0">
                    <a:latin typeface="Cambria Math" panose="02040503050406030204" pitchFamily="18" charset="0"/>
                  </a:rPr>
                  <a:t>_3</a:t>
                </a:r>
                <a:r>
                  <a:rPr lang="zh-CN" altLang="en-US" b="0" i="0">
                    <a:latin typeface="Cambria Math" panose="02040503050406030204" pitchFamily="18" charset="0"/>
                  </a:rPr>
                  <a:t> 取</a:t>
                </a:r>
                <a:r>
                  <a:rPr lang="zh-CN" altLang="en-US" dirty="0"/>
                  <a:t>正）</a:t>
                </a:r>
                <a:endParaRPr lang="en-US" altLang="zh-CN" dirty="0"/>
              </a:p>
              <a:p>
                <a:pPr marL="0" marR="0" indent="0" algn="l" defTabSz="914377" rtl="0" eaLnBrk="1" fontAlgn="auto" latinLnBrk="0" hangingPunct="1">
                  <a:lnSpc>
                    <a:spcPct val="100000"/>
                  </a:lnSpc>
                  <a:spcBef>
                    <a:spcPts val="0"/>
                  </a:spcBef>
                  <a:spcAft>
                    <a:spcPts val="0"/>
                  </a:spcAft>
                  <a:buClrTx/>
                  <a:buSzTx/>
                  <a:buFontTx/>
                  <a:buNone/>
                  <a:tabLst/>
                  <a:defRPr/>
                </a:pPr>
                <a:endParaRPr lang="en-US" altLang="zh-CN" dirty="0"/>
              </a:p>
            </p:txBody>
          </p:sp>
        </mc:Fallback>
      </mc:AlternateContent>
      <p:sp>
        <p:nvSpPr>
          <p:cNvPr id="4" name="灯片编号占位符 3"/>
          <p:cNvSpPr>
            <a:spLocks noGrp="1"/>
          </p:cNvSpPr>
          <p:nvPr>
            <p:ph type="sldNum" sz="quarter" idx="10"/>
          </p:nvPr>
        </p:nvSpPr>
        <p:spPr/>
        <p:txBody>
          <a:bodyPr/>
          <a:lstStyle/>
          <a:p>
            <a:fld id="{9238DA0C-3042-4BB8-BA0B-1F4F21A154B0}" type="slidenum">
              <a:rPr lang="zh-CN" altLang="en-US" smtClean="0"/>
              <a:t>6</a:t>
            </a:fld>
            <a:endParaRPr lang="zh-CN" altLang="en-US"/>
          </a:p>
        </p:txBody>
      </p:sp>
    </p:spTree>
    <p:extLst>
      <p:ext uri="{BB962C8B-B14F-4D97-AF65-F5344CB8AC3E}">
        <p14:creationId xmlns:p14="http://schemas.microsoft.com/office/powerpoint/2010/main" val="1081405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zh-CN" altLang="en-US" dirty="0"/>
              <a:t>右侧是两种不同规划方式的一个简易的流程图，离线规划的逻辑大概是：在每个时刻，对规划好的机械臂末端的期望位置进行逆运动学求解，解算出期望的各个角度，再将这些角度信息交给关节去进行响应。</a:t>
            </a:r>
            <a:endParaRPr lang="en-US" altLang="zh-CN" dirty="0"/>
          </a:p>
          <a:p>
            <a:pPr marL="0" marR="0" indent="0" algn="l" defTabSz="914377" rtl="0" eaLnBrk="1" fontAlgn="auto" latinLnBrk="0" hangingPunct="1">
              <a:lnSpc>
                <a:spcPct val="100000"/>
              </a:lnSpc>
              <a:spcBef>
                <a:spcPts val="0"/>
              </a:spcBef>
              <a:spcAft>
                <a:spcPts val="0"/>
              </a:spcAft>
              <a:buClrTx/>
              <a:buSzTx/>
              <a:buFontTx/>
              <a:buNone/>
              <a:tabLst/>
              <a:defRPr/>
            </a:pPr>
            <a:r>
              <a:rPr lang="zh-CN" altLang="en-US" dirty="0"/>
              <a:t>在线规划的逻辑是，每个时刻，利用目前机械臂末端所在位置以及目标点障碍物的信息，通过人工势场法进行规划，解算出各个角度再交给关节进行响应。</a:t>
            </a:r>
            <a:endParaRPr lang="en-US" altLang="zh-CN"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7</a:t>
            </a:fld>
            <a:endParaRPr lang="zh-CN" altLang="en-US"/>
          </a:p>
        </p:txBody>
      </p:sp>
    </p:spTree>
    <p:extLst>
      <p:ext uri="{BB962C8B-B14F-4D97-AF65-F5344CB8AC3E}">
        <p14:creationId xmlns:p14="http://schemas.microsoft.com/office/powerpoint/2010/main" val="788642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zh-CN" altLang="en-US" dirty="0"/>
              <a:t>进一步进行轨迹规划，我们希望得到基于时间的轨迹点序列，根据任务我们把轨迹分为两段，准备段（取目标），工作段（到达指定位置与避障），分别对</a:t>
            </a:r>
            <a:r>
              <a:rPr lang="zh-CN" altLang="en-US" sz="1200" dirty="0"/>
              <a:t>段进行三次样条插值，且均满足第一类边界条件</a:t>
            </a:r>
            <a:endParaRPr lang="en-US" altLang="zh-CN"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8</a:t>
            </a:fld>
            <a:endParaRPr lang="zh-CN" altLang="en-US"/>
          </a:p>
        </p:txBody>
      </p:sp>
    </p:spTree>
    <p:extLst>
      <p:ext uri="{BB962C8B-B14F-4D97-AF65-F5344CB8AC3E}">
        <p14:creationId xmlns:p14="http://schemas.microsoft.com/office/powerpoint/2010/main" val="2536171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zh-CN" altLang="en-US" dirty="0"/>
              <a:t>离线条件下我们预先知道了障碍物的位置，并设计了能够顺利避障的一条路径。（因为这两段轨迹中间会由于任务停顿一下，因此这两段轨迹速度不连续）</a:t>
            </a:r>
            <a:endParaRPr lang="en-US" altLang="zh-CN" dirty="0"/>
          </a:p>
        </p:txBody>
      </p:sp>
      <p:sp>
        <p:nvSpPr>
          <p:cNvPr id="4" name="灯片编号占位符 3"/>
          <p:cNvSpPr>
            <a:spLocks noGrp="1"/>
          </p:cNvSpPr>
          <p:nvPr>
            <p:ph type="sldNum" sz="quarter" idx="10"/>
          </p:nvPr>
        </p:nvSpPr>
        <p:spPr/>
        <p:txBody>
          <a:bodyPr/>
          <a:lstStyle/>
          <a:p>
            <a:fld id="{9238DA0C-3042-4BB8-BA0B-1F4F21A154B0}" type="slidenum">
              <a:rPr lang="zh-CN" altLang="en-US" smtClean="0"/>
              <a:t>9</a:t>
            </a:fld>
            <a:endParaRPr lang="zh-CN" altLang="en-US"/>
          </a:p>
        </p:txBody>
      </p:sp>
    </p:spTree>
    <p:extLst>
      <p:ext uri="{BB962C8B-B14F-4D97-AF65-F5344CB8AC3E}">
        <p14:creationId xmlns:p14="http://schemas.microsoft.com/office/powerpoint/2010/main" val="1500306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73F4C-9474-411A-9544-39B0F14BEC7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42AB6D-F0A4-4086-BEAC-06786D2E3E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9B243DC-52FC-44AE-9FA8-7D0BE2ACAE88}"/>
              </a:ext>
            </a:extLst>
          </p:cNvPr>
          <p:cNvSpPr>
            <a:spLocks noGrp="1"/>
          </p:cNvSpPr>
          <p:nvPr>
            <p:ph type="dt" sz="half" idx="10"/>
          </p:nvPr>
        </p:nvSpPr>
        <p:spPr/>
        <p:txBody>
          <a:bodyPr/>
          <a:lstStyle/>
          <a:p>
            <a:fld id="{04574EF7-06BC-4EE2-B6E3-326AD812C5A6}" type="datetimeFigureOut">
              <a:rPr lang="zh-CN" altLang="en-US" smtClean="0"/>
              <a:t>2020/11/30</a:t>
            </a:fld>
            <a:endParaRPr lang="zh-CN" altLang="en-US"/>
          </a:p>
        </p:txBody>
      </p:sp>
      <p:sp>
        <p:nvSpPr>
          <p:cNvPr id="5" name="页脚占位符 4">
            <a:extLst>
              <a:ext uri="{FF2B5EF4-FFF2-40B4-BE49-F238E27FC236}">
                <a16:creationId xmlns:a16="http://schemas.microsoft.com/office/drawing/2014/main" id="{E269CD67-4C33-4B09-A979-4EBE1F8A1E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660F3B-DDC1-42A0-A340-18641DD5BB55}"/>
              </a:ext>
            </a:extLst>
          </p:cNvPr>
          <p:cNvSpPr>
            <a:spLocks noGrp="1"/>
          </p:cNvSpPr>
          <p:nvPr>
            <p:ph type="sldNum" sz="quarter" idx="12"/>
          </p:nvPr>
        </p:nvSpPr>
        <p:spPr/>
        <p:txBody>
          <a:body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217443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7BD7-967C-423A-B5B9-B77A39123C3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535134-FF94-474E-A9C4-CAB822CA718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0770F9D-7F10-4838-A102-5540DD33936D}"/>
              </a:ext>
            </a:extLst>
          </p:cNvPr>
          <p:cNvSpPr>
            <a:spLocks noGrp="1"/>
          </p:cNvSpPr>
          <p:nvPr>
            <p:ph type="dt" sz="half" idx="10"/>
          </p:nvPr>
        </p:nvSpPr>
        <p:spPr/>
        <p:txBody>
          <a:bodyPr/>
          <a:lstStyle/>
          <a:p>
            <a:fld id="{04574EF7-06BC-4EE2-B6E3-326AD812C5A6}" type="datetimeFigureOut">
              <a:rPr lang="zh-CN" altLang="en-US" smtClean="0"/>
              <a:t>2020/11/30</a:t>
            </a:fld>
            <a:endParaRPr lang="zh-CN" altLang="en-US"/>
          </a:p>
        </p:txBody>
      </p:sp>
      <p:sp>
        <p:nvSpPr>
          <p:cNvPr id="5" name="页脚占位符 4">
            <a:extLst>
              <a:ext uri="{FF2B5EF4-FFF2-40B4-BE49-F238E27FC236}">
                <a16:creationId xmlns:a16="http://schemas.microsoft.com/office/drawing/2014/main" id="{86D5E0C4-1C6F-4890-AF18-A1FB06D108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22CC3B-7742-4154-A914-3D54B0B21B37}"/>
              </a:ext>
            </a:extLst>
          </p:cNvPr>
          <p:cNvSpPr>
            <a:spLocks noGrp="1"/>
          </p:cNvSpPr>
          <p:nvPr>
            <p:ph type="sldNum" sz="quarter" idx="12"/>
          </p:nvPr>
        </p:nvSpPr>
        <p:spPr/>
        <p:txBody>
          <a:body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195496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DDA3F9-CC86-41E5-8C9C-7C750877BE7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1E57ED1-741E-4913-90FE-32301DDB4C8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5F50C7-412C-4E8B-99F3-A3B2BB1ADACC}"/>
              </a:ext>
            </a:extLst>
          </p:cNvPr>
          <p:cNvSpPr>
            <a:spLocks noGrp="1"/>
          </p:cNvSpPr>
          <p:nvPr>
            <p:ph type="dt" sz="half" idx="10"/>
          </p:nvPr>
        </p:nvSpPr>
        <p:spPr/>
        <p:txBody>
          <a:bodyPr/>
          <a:lstStyle/>
          <a:p>
            <a:fld id="{04574EF7-06BC-4EE2-B6E3-326AD812C5A6}" type="datetimeFigureOut">
              <a:rPr lang="zh-CN" altLang="en-US" smtClean="0"/>
              <a:t>2020/11/30</a:t>
            </a:fld>
            <a:endParaRPr lang="zh-CN" altLang="en-US"/>
          </a:p>
        </p:txBody>
      </p:sp>
      <p:sp>
        <p:nvSpPr>
          <p:cNvPr id="5" name="页脚占位符 4">
            <a:extLst>
              <a:ext uri="{FF2B5EF4-FFF2-40B4-BE49-F238E27FC236}">
                <a16:creationId xmlns:a16="http://schemas.microsoft.com/office/drawing/2014/main" id="{1CE3BA74-E660-4F31-8963-02D0CFEDDC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90C5EF-0D7F-4B7B-988F-555390E41A12}"/>
              </a:ext>
            </a:extLst>
          </p:cNvPr>
          <p:cNvSpPr>
            <a:spLocks noGrp="1"/>
          </p:cNvSpPr>
          <p:nvPr>
            <p:ph type="sldNum" sz="quarter" idx="12"/>
          </p:nvPr>
        </p:nvSpPr>
        <p:spPr/>
        <p:txBody>
          <a:body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292726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B0CC9-7344-4E78-BDC4-6BAED241A1D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D5BE137-5BBC-4653-BCB6-FE90167BDA0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5DD0172-CFC8-423D-8E83-08FD69DFC937}"/>
              </a:ext>
            </a:extLst>
          </p:cNvPr>
          <p:cNvSpPr>
            <a:spLocks noGrp="1"/>
          </p:cNvSpPr>
          <p:nvPr>
            <p:ph type="dt" sz="half" idx="10"/>
          </p:nvPr>
        </p:nvSpPr>
        <p:spPr/>
        <p:txBody>
          <a:bodyPr/>
          <a:lstStyle/>
          <a:p>
            <a:fld id="{04574EF7-06BC-4EE2-B6E3-326AD812C5A6}" type="datetimeFigureOut">
              <a:rPr lang="zh-CN" altLang="en-US" smtClean="0"/>
              <a:t>2020/11/30</a:t>
            </a:fld>
            <a:endParaRPr lang="zh-CN" altLang="en-US"/>
          </a:p>
        </p:txBody>
      </p:sp>
      <p:sp>
        <p:nvSpPr>
          <p:cNvPr id="5" name="页脚占位符 4">
            <a:extLst>
              <a:ext uri="{FF2B5EF4-FFF2-40B4-BE49-F238E27FC236}">
                <a16:creationId xmlns:a16="http://schemas.microsoft.com/office/drawing/2014/main" id="{9DB3F15B-6D89-40F8-ACCB-9AFE479D58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BB0079-361D-4D3C-9468-594E062B2DEB}"/>
              </a:ext>
            </a:extLst>
          </p:cNvPr>
          <p:cNvSpPr>
            <a:spLocks noGrp="1"/>
          </p:cNvSpPr>
          <p:nvPr>
            <p:ph type="sldNum" sz="quarter" idx="12"/>
          </p:nvPr>
        </p:nvSpPr>
        <p:spPr/>
        <p:txBody>
          <a:body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494102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6C7B2-40F3-4712-9689-6AAAE39128F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4718751-72C8-4FB6-830D-5AD771D3B9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E094182-D558-4B6E-9135-82F7E846C941}"/>
              </a:ext>
            </a:extLst>
          </p:cNvPr>
          <p:cNvSpPr>
            <a:spLocks noGrp="1"/>
          </p:cNvSpPr>
          <p:nvPr>
            <p:ph type="dt" sz="half" idx="10"/>
          </p:nvPr>
        </p:nvSpPr>
        <p:spPr/>
        <p:txBody>
          <a:bodyPr/>
          <a:lstStyle/>
          <a:p>
            <a:fld id="{04574EF7-06BC-4EE2-B6E3-326AD812C5A6}" type="datetimeFigureOut">
              <a:rPr lang="zh-CN" altLang="en-US" smtClean="0"/>
              <a:t>2020/11/30</a:t>
            </a:fld>
            <a:endParaRPr lang="zh-CN" altLang="en-US"/>
          </a:p>
        </p:txBody>
      </p:sp>
      <p:sp>
        <p:nvSpPr>
          <p:cNvPr id="5" name="页脚占位符 4">
            <a:extLst>
              <a:ext uri="{FF2B5EF4-FFF2-40B4-BE49-F238E27FC236}">
                <a16:creationId xmlns:a16="http://schemas.microsoft.com/office/drawing/2014/main" id="{CBDEF138-7F4F-44EA-A6D6-89C1941DC0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94F307-BF02-4720-966B-711920BDBDD1}"/>
              </a:ext>
            </a:extLst>
          </p:cNvPr>
          <p:cNvSpPr>
            <a:spLocks noGrp="1"/>
          </p:cNvSpPr>
          <p:nvPr>
            <p:ph type="sldNum" sz="quarter" idx="12"/>
          </p:nvPr>
        </p:nvSpPr>
        <p:spPr/>
        <p:txBody>
          <a:body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388084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09E1E-595F-443C-B15E-80282B30CE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1075F7-177A-419B-AA80-8CD5F3D918C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7E5C35A-036D-4C95-8793-FC6D8D0E4C9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DC745A5-1B16-464C-BD08-96469E19FC5B}"/>
              </a:ext>
            </a:extLst>
          </p:cNvPr>
          <p:cNvSpPr>
            <a:spLocks noGrp="1"/>
          </p:cNvSpPr>
          <p:nvPr>
            <p:ph type="dt" sz="half" idx="10"/>
          </p:nvPr>
        </p:nvSpPr>
        <p:spPr/>
        <p:txBody>
          <a:bodyPr/>
          <a:lstStyle/>
          <a:p>
            <a:fld id="{04574EF7-06BC-4EE2-B6E3-326AD812C5A6}" type="datetimeFigureOut">
              <a:rPr lang="zh-CN" altLang="en-US" smtClean="0"/>
              <a:t>2020/11/30</a:t>
            </a:fld>
            <a:endParaRPr lang="zh-CN" altLang="en-US"/>
          </a:p>
        </p:txBody>
      </p:sp>
      <p:sp>
        <p:nvSpPr>
          <p:cNvPr id="6" name="页脚占位符 5">
            <a:extLst>
              <a:ext uri="{FF2B5EF4-FFF2-40B4-BE49-F238E27FC236}">
                <a16:creationId xmlns:a16="http://schemas.microsoft.com/office/drawing/2014/main" id="{5A4235BA-8B6E-4C45-A5B8-5C4B83CC24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9EFECF-EEC4-45B4-8A0E-3A53F6ACDBB1}"/>
              </a:ext>
            </a:extLst>
          </p:cNvPr>
          <p:cNvSpPr>
            <a:spLocks noGrp="1"/>
          </p:cNvSpPr>
          <p:nvPr>
            <p:ph type="sldNum" sz="quarter" idx="12"/>
          </p:nvPr>
        </p:nvSpPr>
        <p:spPr/>
        <p:txBody>
          <a:body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950772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8C067-EE39-4E3B-B788-FBF70A22162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722A21-0C29-4841-8CEA-B402C06A5A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6845A07-5632-4B55-B78A-6DD14E431C5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0235378-A665-4BBF-A429-477178F37E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5EB4409-6D04-4D88-9116-6C86564A5F5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E81989E-964B-406D-879F-44DF3D86AB89}"/>
              </a:ext>
            </a:extLst>
          </p:cNvPr>
          <p:cNvSpPr>
            <a:spLocks noGrp="1"/>
          </p:cNvSpPr>
          <p:nvPr>
            <p:ph type="dt" sz="half" idx="10"/>
          </p:nvPr>
        </p:nvSpPr>
        <p:spPr/>
        <p:txBody>
          <a:bodyPr/>
          <a:lstStyle/>
          <a:p>
            <a:fld id="{04574EF7-06BC-4EE2-B6E3-326AD812C5A6}" type="datetimeFigureOut">
              <a:rPr lang="zh-CN" altLang="en-US" smtClean="0"/>
              <a:t>2020/11/30</a:t>
            </a:fld>
            <a:endParaRPr lang="zh-CN" altLang="en-US"/>
          </a:p>
        </p:txBody>
      </p:sp>
      <p:sp>
        <p:nvSpPr>
          <p:cNvPr id="8" name="页脚占位符 7">
            <a:extLst>
              <a:ext uri="{FF2B5EF4-FFF2-40B4-BE49-F238E27FC236}">
                <a16:creationId xmlns:a16="http://schemas.microsoft.com/office/drawing/2014/main" id="{BF05C570-4169-4311-BB78-494F6AC74E5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42AE15-9902-4947-A8EA-7F4844D71C5B}"/>
              </a:ext>
            </a:extLst>
          </p:cNvPr>
          <p:cNvSpPr>
            <a:spLocks noGrp="1"/>
          </p:cNvSpPr>
          <p:nvPr>
            <p:ph type="sldNum" sz="quarter" idx="12"/>
          </p:nvPr>
        </p:nvSpPr>
        <p:spPr/>
        <p:txBody>
          <a:body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2277926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F4C37-8E6D-4719-BE72-DC5F86C93E7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AFF3438-AD9C-4E95-BC1D-0EFE86ACBFC9}"/>
              </a:ext>
            </a:extLst>
          </p:cNvPr>
          <p:cNvSpPr>
            <a:spLocks noGrp="1"/>
          </p:cNvSpPr>
          <p:nvPr>
            <p:ph type="dt" sz="half" idx="10"/>
          </p:nvPr>
        </p:nvSpPr>
        <p:spPr/>
        <p:txBody>
          <a:bodyPr/>
          <a:lstStyle/>
          <a:p>
            <a:fld id="{04574EF7-06BC-4EE2-B6E3-326AD812C5A6}" type="datetimeFigureOut">
              <a:rPr lang="zh-CN" altLang="en-US" smtClean="0"/>
              <a:t>2020/11/30</a:t>
            </a:fld>
            <a:endParaRPr lang="zh-CN" altLang="en-US"/>
          </a:p>
        </p:txBody>
      </p:sp>
      <p:sp>
        <p:nvSpPr>
          <p:cNvPr id="4" name="页脚占位符 3">
            <a:extLst>
              <a:ext uri="{FF2B5EF4-FFF2-40B4-BE49-F238E27FC236}">
                <a16:creationId xmlns:a16="http://schemas.microsoft.com/office/drawing/2014/main" id="{C22B9414-1E43-4132-AB0F-9FA2324ECD1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BDC758E-35F9-492B-B65F-E59BCB3C497D}"/>
              </a:ext>
            </a:extLst>
          </p:cNvPr>
          <p:cNvSpPr>
            <a:spLocks noGrp="1"/>
          </p:cNvSpPr>
          <p:nvPr>
            <p:ph type="sldNum" sz="quarter" idx="12"/>
          </p:nvPr>
        </p:nvSpPr>
        <p:spPr/>
        <p:txBody>
          <a:body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3161765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9BB783-BA70-48B6-AF2E-985240EA1457}"/>
              </a:ext>
            </a:extLst>
          </p:cNvPr>
          <p:cNvSpPr>
            <a:spLocks noGrp="1"/>
          </p:cNvSpPr>
          <p:nvPr>
            <p:ph type="dt" sz="half" idx="10"/>
          </p:nvPr>
        </p:nvSpPr>
        <p:spPr/>
        <p:txBody>
          <a:bodyPr/>
          <a:lstStyle/>
          <a:p>
            <a:fld id="{04574EF7-06BC-4EE2-B6E3-326AD812C5A6}" type="datetimeFigureOut">
              <a:rPr lang="zh-CN" altLang="en-US" smtClean="0"/>
              <a:t>2020/11/30</a:t>
            </a:fld>
            <a:endParaRPr lang="zh-CN" altLang="en-US"/>
          </a:p>
        </p:txBody>
      </p:sp>
      <p:sp>
        <p:nvSpPr>
          <p:cNvPr id="3" name="页脚占位符 2">
            <a:extLst>
              <a:ext uri="{FF2B5EF4-FFF2-40B4-BE49-F238E27FC236}">
                <a16:creationId xmlns:a16="http://schemas.microsoft.com/office/drawing/2014/main" id="{156C9CF1-BEA0-4B3C-BA13-6E8624C82D5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CEA3E3D-4CAC-4C49-B1AD-B50D3913EDD9}"/>
              </a:ext>
            </a:extLst>
          </p:cNvPr>
          <p:cNvSpPr>
            <a:spLocks noGrp="1"/>
          </p:cNvSpPr>
          <p:nvPr>
            <p:ph type="sldNum" sz="quarter" idx="12"/>
          </p:nvPr>
        </p:nvSpPr>
        <p:spPr/>
        <p:txBody>
          <a:body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3966050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3DE1-5912-463C-BE87-048A4A3BA4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228ADD-7900-4A68-A020-1DB8391EC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3213812-E5C6-411A-BD0C-80B8AB0F9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78A8406-2B47-4A35-82EF-05FD10766555}"/>
              </a:ext>
            </a:extLst>
          </p:cNvPr>
          <p:cNvSpPr>
            <a:spLocks noGrp="1"/>
          </p:cNvSpPr>
          <p:nvPr>
            <p:ph type="dt" sz="half" idx="10"/>
          </p:nvPr>
        </p:nvSpPr>
        <p:spPr/>
        <p:txBody>
          <a:bodyPr/>
          <a:lstStyle/>
          <a:p>
            <a:fld id="{04574EF7-06BC-4EE2-B6E3-326AD812C5A6}" type="datetimeFigureOut">
              <a:rPr lang="zh-CN" altLang="en-US" smtClean="0"/>
              <a:t>2020/11/30</a:t>
            </a:fld>
            <a:endParaRPr lang="zh-CN" altLang="en-US"/>
          </a:p>
        </p:txBody>
      </p:sp>
      <p:sp>
        <p:nvSpPr>
          <p:cNvPr id="6" name="页脚占位符 5">
            <a:extLst>
              <a:ext uri="{FF2B5EF4-FFF2-40B4-BE49-F238E27FC236}">
                <a16:creationId xmlns:a16="http://schemas.microsoft.com/office/drawing/2014/main" id="{16B02180-2475-43E7-8B85-01536453F4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905E36-8AC6-4A1D-AEFE-579240219F32}"/>
              </a:ext>
            </a:extLst>
          </p:cNvPr>
          <p:cNvSpPr>
            <a:spLocks noGrp="1"/>
          </p:cNvSpPr>
          <p:nvPr>
            <p:ph type="sldNum" sz="quarter" idx="12"/>
          </p:nvPr>
        </p:nvSpPr>
        <p:spPr/>
        <p:txBody>
          <a:body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1861937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B8E1B-23BF-4CB4-B192-0908047C3F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D7D4EB3-99F4-4699-AE7E-583BC875EF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D5330A-27B9-441D-ADB9-12DAB2DFE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41C9E4D-9D2E-47A1-804E-CCEE47EF16E8}"/>
              </a:ext>
            </a:extLst>
          </p:cNvPr>
          <p:cNvSpPr>
            <a:spLocks noGrp="1"/>
          </p:cNvSpPr>
          <p:nvPr>
            <p:ph type="dt" sz="half" idx="10"/>
          </p:nvPr>
        </p:nvSpPr>
        <p:spPr/>
        <p:txBody>
          <a:bodyPr/>
          <a:lstStyle/>
          <a:p>
            <a:fld id="{04574EF7-06BC-4EE2-B6E3-326AD812C5A6}" type="datetimeFigureOut">
              <a:rPr lang="zh-CN" altLang="en-US" smtClean="0"/>
              <a:t>2020/11/30</a:t>
            </a:fld>
            <a:endParaRPr lang="zh-CN" altLang="en-US"/>
          </a:p>
        </p:txBody>
      </p:sp>
      <p:sp>
        <p:nvSpPr>
          <p:cNvPr id="6" name="页脚占位符 5">
            <a:extLst>
              <a:ext uri="{FF2B5EF4-FFF2-40B4-BE49-F238E27FC236}">
                <a16:creationId xmlns:a16="http://schemas.microsoft.com/office/drawing/2014/main" id="{46D53253-691D-4C8F-BFFE-B3514E1FEA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86BB99-1594-453B-A2C1-06A2EE4C127C}"/>
              </a:ext>
            </a:extLst>
          </p:cNvPr>
          <p:cNvSpPr>
            <a:spLocks noGrp="1"/>
          </p:cNvSpPr>
          <p:nvPr>
            <p:ph type="sldNum" sz="quarter" idx="12"/>
          </p:nvPr>
        </p:nvSpPr>
        <p:spPr/>
        <p:txBody>
          <a:body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880472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827A6DA-3B2B-4B96-91C7-98217EB87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D365147-3F8F-42CA-96B2-0EC11083EF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4EB53C-3108-49E6-A197-9ADD82474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74EF7-06BC-4EE2-B6E3-326AD812C5A6}" type="datetimeFigureOut">
              <a:rPr lang="zh-CN" altLang="en-US" smtClean="0"/>
              <a:t>2020/11/30</a:t>
            </a:fld>
            <a:endParaRPr lang="zh-CN" altLang="en-US"/>
          </a:p>
        </p:txBody>
      </p:sp>
      <p:sp>
        <p:nvSpPr>
          <p:cNvPr id="5" name="页脚占位符 4">
            <a:extLst>
              <a:ext uri="{FF2B5EF4-FFF2-40B4-BE49-F238E27FC236}">
                <a16:creationId xmlns:a16="http://schemas.microsoft.com/office/drawing/2014/main" id="{8B5EB071-EC8B-401D-8037-5B8EDD850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9BA533B-DA91-4341-9DD8-6D0ECA0C5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187727-9BD5-44F3-B262-5885FDF66D71}" type="slidenum">
              <a:rPr lang="zh-CN" altLang="en-US" smtClean="0"/>
              <a:t>‹#›</a:t>
            </a:fld>
            <a:endParaRPr lang="zh-CN" altLang="en-US"/>
          </a:p>
        </p:txBody>
      </p:sp>
    </p:spTree>
    <p:extLst>
      <p:ext uri="{BB962C8B-B14F-4D97-AF65-F5344CB8AC3E}">
        <p14:creationId xmlns:p14="http://schemas.microsoft.com/office/powerpoint/2010/main" val="2795727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8.wmf"/><Relationship Id="rId2" Type="http://schemas.openxmlformats.org/officeDocument/2006/relationships/tags" Target="../tags/tag10.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png"/><Relationship Id="rId10" Type="http://schemas.openxmlformats.org/officeDocument/2006/relationships/image" Target="../media/image20.emf"/><Relationship Id="rId4" Type="http://schemas.openxmlformats.org/officeDocument/2006/relationships/notesSlide" Target="../notesSlides/notesSlide11.xml"/><Relationship Id="rId9" Type="http://schemas.openxmlformats.org/officeDocument/2006/relationships/image" Target="../media/image19.emf"/></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microsoft.com/office/2007/relationships/media" Target="../media/media1.mp4"/><Relationship Id="rId7" Type="http://schemas.openxmlformats.org/officeDocument/2006/relationships/slideLayout" Target="../slideLayouts/slideLayout1.xml"/><Relationship Id="rId12" Type="http://schemas.openxmlformats.org/officeDocument/2006/relationships/image" Target="../media/image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3.mp4"/><Relationship Id="rId11" Type="http://schemas.openxmlformats.org/officeDocument/2006/relationships/image" Target="../media/image22.png"/><Relationship Id="rId5" Type="http://schemas.microsoft.com/office/2007/relationships/media" Target="../media/media3.mp4"/><Relationship Id="rId10" Type="http://schemas.openxmlformats.org/officeDocument/2006/relationships/image" Target="../media/image4.png"/><Relationship Id="rId4" Type="http://schemas.openxmlformats.org/officeDocument/2006/relationships/video" Target="../media/media1.mp4"/><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microsoft.com/office/2007/relationships/media" Target="../media/media5.avi"/><Relationship Id="rId7" Type="http://schemas.openxmlformats.org/officeDocument/2006/relationships/slideLayout" Target="../slideLayouts/slideLayout1.xml"/><Relationship Id="rId12" Type="http://schemas.openxmlformats.org/officeDocument/2006/relationships/image" Target="../media/image2.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video" Target="../media/media6.avi"/><Relationship Id="rId11" Type="http://schemas.openxmlformats.org/officeDocument/2006/relationships/image" Target="../media/image25.png"/><Relationship Id="rId5" Type="http://schemas.microsoft.com/office/2007/relationships/media" Target="../media/media6.avi"/><Relationship Id="rId10" Type="http://schemas.openxmlformats.org/officeDocument/2006/relationships/image" Target="../media/image24.png"/><Relationship Id="rId4" Type="http://schemas.openxmlformats.org/officeDocument/2006/relationships/video" Target="../media/media5.avi"/><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200.png"/><Relationship Id="rId5" Type="http://schemas.openxmlformats.org/officeDocument/2006/relationships/image" Target="../media/image26.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2.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microsoft.com/office/2007/relationships/media" Target="../media/media8.mp4"/><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9.mp4"/><Relationship Id="rId11" Type="http://schemas.openxmlformats.org/officeDocument/2006/relationships/image" Target="../media/image30.png"/><Relationship Id="rId5" Type="http://schemas.microsoft.com/office/2007/relationships/media" Target="../media/media9.mp4"/><Relationship Id="rId10" Type="http://schemas.openxmlformats.org/officeDocument/2006/relationships/image" Target="../media/image29.png"/><Relationship Id="rId4" Type="http://schemas.openxmlformats.org/officeDocument/2006/relationships/video" Target="../media/media8.mp4"/><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11.avi"/><Relationship Id="rId7" Type="http://schemas.openxmlformats.org/officeDocument/2006/relationships/slideLayout" Target="../slideLayouts/slideLayout7.xml"/><Relationship Id="rId2" Type="http://schemas.openxmlformats.org/officeDocument/2006/relationships/video" Target="../media/media10.avi"/><Relationship Id="rId1" Type="http://schemas.microsoft.com/office/2007/relationships/media" Target="../media/media10.avi"/><Relationship Id="rId6" Type="http://schemas.openxmlformats.org/officeDocument/2006/relationships/video" Target="../media/media12.avi"/><Relationship Id="rId11" Type="http://schemas.openxmlformats.org/officeDocument/2006/relationships/image" Target="../media/image2.png"/><Relationship Id="rId5" Type="http://schemas.microsoft.com/office/2007/relationships/media" Target="../media/media12.avi"/><Relationship Id="rId10" Type="http://schemas.openxmlformats.org/officeDocument/2006/relationships/image" Target="../media/image33.png"/><Relationship Id="rId4" Type="http://schemas.openxmlformats.org/officeDocument/2006/relationships/video" Target="../media/media11.avi"/><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14.avi"/><Relationship Id="rId7" Type="http://schemas.openxmlformats.org/officeDocument/2006/relationships/slideLayout" Target="../slideLayouts/slideLayout7.xml"/><Relationship Id="rId2" Type="http://schemas.openxmlformats.org/officeDocument/2006/relationships/video" Target="../media/media13.avi"/><Relationship Id="rId1" Type="http://schemas.microsoft.com/office/2007/relationships/media" Target="../media/media13.avi"/><Relationship Id="rId6" Type="http://schemas.openxmlformats.org/officeDocument/2006/relationships/video" Target="../media/media15.avi"/><Relationship Id="rId11" Type="http://schemas.openxmlformats.org/officeDocument/2006/relationships/image" Target="../media/image2.png"/><Relationship Id="rId5" Type="http://schemas.microsoft.com/office/2007/relationships/media" Target="../media/media15.avi"/><Relationship Id="rId10" Type="http://schemas.openxmlformats.org/officeDocument/2006/relationships/image" Target="../media/image36.png"/><Relationship Id="rId4" Type="http://schemas.openxmlformats.org/officeDocument/2006/relationships/video" Target="../media/media14.avi"/><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NULL"/><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video" Target="../media/media1.mp4"/><Relationship Id="rId7" Type="http://schemas.openxmlformats.org/officeDocument/2006/relationships/image" Target="../media/image12.png"/><Relationship Id="rId2" Type="http://schemas.microsoft.com/office/2007/relationships/media" Target="../media/media1.mp4"/><Relationship Id="rId1" Type="http://schemas.openxmlformats.org/officeDocument/2006/relationships/tags" Target="../tags/tag8.xml"/><Relationship Id="rId6" Type="http://schemas.openxmlformats.org/officeDocument/2006/relationships/image" Target="../media/image2.png"/><Relationship Id="rId11" Type="http://schemas.openxmlformats.org/officeDocument/2006/relationships/image" Target="../media/image4.png"/><Relationship Id="rId5" Type="http://schemas.openxmlformats.org/officeDocument/2006/relationships/notesSlide" Target="../notesSlides/notesSlide9.xml"/><Relationship Id="rId10" Type="http://schemas.openxmlformats.org/officeDocument/2006/relationships/image" Target="../media/image15.jpg"/><Relationship Id="rId4" Type="http://schemas.openxmlformats.org/officeDocument/2006/relationships/slideLayout" Target="../slideLayouts/slideLayout7.xml"/><Relationship Id="rId9"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12192000" cy="3654675"/>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5" name="TextBox 5"/>
          <p:cNvSpPr txBox="1"/>
          <p:nvPr/>
        </p:nvSpPr>
        <p:spPr>
          <a:xfrm>
            <a:off x="2248985" y="1235799"/>
            <a:ext cx="7694007" cy="2177840"/>
          </a:xfrm>
          <a:prstGeom prst="rect">
            <a:avLst/>
          </a:prstGeom>
          <a:noFill/>
        </p:spPr>
        <p:txBody>
          <a:bodyPr wrap="square" rtlCol="0">
            <a:spAutoFit/>
          </a:bodyPr>
          <a:lstStyle/>
          <a:p>
            <a:pPr algn="ctr">
              <a:lnSpc>
                <a:spcPct val="150000"/>
              </a:lnSpc>
            </a:pPr>
            <a:r>
              <a:rPr lang="zh-CN" altLang="en-US" sz="4800" b="1" dirty="0">
                <a:solidFill>
                  <a:prstClr val="white"/>
                </a:solidFill>
                <a:latin typeface="微软雅黑" panose="020B0503020204020204" pitchFamily="34" charset="-122"/>
                <a:ea typeface="微软雅黑" panose="020B0503020204020204" pitchFamily="34" charset="-122"/>
              </a:rPr>
              <a:t>基于离线</a:t>
            </a:r>
            <a:r>
              <a:rPr lang="en-US" altLang="zh-CN" sz="4800" b="1" dirty="0">
                <a:solidFill>
                  <a:prstClr val="white"/>
                </a:solidFill>
                <a:latin typeface="微软雅黑" panose="020B0503020204020204" pitchFamily="34" charset="-122"/>
                <a:ea typeface="微软雅黑" panose="020B0503020204020204" pitchFamily="34" charset="-122"/>
              </a:rPr>
              <a:t>/</a:t>
            </a:r>
            <a:r>
              <a:rPr lang="zh-CN" altLang="en-US" sz="4800" b="1" dirty="0">
                <a:solidFill>
                  <a:prstClr val="white"/>
                </a:solidFill>
                <a:latin typeface="微软雅黑" panose="020B0503020204020204" pitchFamily="34" charset="-122"/>
                <a:ea typeface="微软雅黑" panose="020B0503020204020204" pitchFamily="34" charset="-122"/>
              </a:rPr>
              <a:t>在线轨迹规划的三自由度搬运机器人系统</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218670" y="6221563"/>
            <a:ext cx="424343" cy="424343"/>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cxnSp>
        <p:nvCxnSpPr>
          <p:cNvPr id="7" name="直接连接符 6"/>
          <p:cNvCxnSpPr/>
          <p:nvPr/>
        </p:nvCxnSpPr>
        <p:spPr>
          <a:xfrm>
            <a:off x="218671" y="6673991"/>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 y="3770843"/>
            <a:ext cx="12191999" cy="81239"/>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30" name="矩形 29"/>
            <p:cNvSpPr/>
            <p:nvPr/>
          </p:nvSpPr>
          <p:spPr>
            <a:xfrm>
              <a:off x="5886861" y="1305712"/>
              <a:ext cx="2960427" cy="65989"/>
            </a:xfrm>
            <a:prstGeom prst="rect">
              <a:avLst/>
            </a:prstGeom>
            <a:solidFill>
              <a:srgbClr val="004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gr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4426"/>
            <a:ext cx="2971800" cy="1050594"/>
          </a:xfrm>
          <a:prstGeom prst="rect">
            <a:avLst/>
          </a:prstGeom>
        </p:spPr>
      </p:pic>
      <p:sp>
        <p:nvSpPr>
          <p:cNvPr id="2" name="文本框 1">
            <a:extLst>
              <a:ext uri="{FF2B5EF4-FFF2-40B4-BE49-F238E27FC236}">
                <a16:creationId xmlns:a16="http://schemas.microsoft.com/office/drawing/2014/main" id="{137B0C70-DC05-477A-B998-4A1894DEBDDE}"/>
              </a:ext>
            </a:extLst>
          </p:cNvPr>
          <p:cNvSpPr txBox="1"/>
          <p:nvPr/>
        </p:nvSpPr>
        <p:spPr>
          <a:xfrm>
            <a:off x="2652398" y="4146794"/>
            <a:ext cx="6887183" cy="662554"/>
          </a:xfrm>
          <a:prstGeom prst="rect">
            <a:avLst/>
          </a:prstGeom>
          <a:noFill/>
        </p:spPr>
        <p:txBody>
          <a:bodyPr wrap="square" rtlCol="0">
            <a:spAutoFit/>
          </a:bodyPr>
          <a:lstStyle/>
          <a:p>
            <a:pPr algn="ctr">
              <a:lnSpc>
                <a:spcPct val="150000"/>
              </a:lnSpc>
            </a:pPr>
            <a:r>
              <a:rPr lang="zh-CN" altLang="en-US" sz="2800" dirty="0">
                <a:latin typeface="微软雅黑" panose="020B0503020204020204" pitchFamily="34" charset="-122"/>
                <a:ea typeface="微软雅黑" panose="020B0503020204020204" pitchFamily="34" charset="-122"/>
              </a:rPr>
              <a:t>运动学建模</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轨迹规划</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闭环控制</a:t>
            </a:r>
          </a:p>
        </p:txBody>
      </p:sp>
      <p:sp>
        <p:nvSpPr>
          <p:cNvPr id="3" name="文本框 2">
            <a:extLst>
              <a:ext uri="{FF2B5EF4-FFF2-40B4-BE49-F238E27FC236}">
                <a16:creationId xmlns:a16="http://schemas.microsoft.com/office/drawing/2014/main" id="{B3E13BAD-9A9D-4AEE-A535-CE9EB434526A}"/>
              </a:ext>
            </a:extLst>
          </p:cNvPr>
          <p:cNvSpPr txBox="1"/>
          <p:nvPr/>
        </p:nvSpPr>
        <p:spPr>
          <a:xfrm>
            <a:off x="3438863" y="5301466"/>
            <a:ext cx="5314276" cy="799706"/>
          </a:xfrm>
          <a:prstGeom prst="rect">
            <a:avLst/>
          </a:prstGeom>
          <a:noFill/>
        </p:spPr>
        <p:txBody>
          <a:bodyPr wrap="none" rtlCol="0">
            <a:spAutoFit/>
          </a:bodyPr>
          <a:lstStyle/>
          <a:p>
            <a:pPr algn="ctr">
              <a:lnSpc>
                <a:spcPct val="120000"/>
              </a:lnSpc>
            </a:pPr>
            <a:r>
              <a:rPr lang="zh-CN" altLang="en-US" sz="2000" dirty="0">
                <a:latin typeface="微软雅黑" panose="020B0503020204020204" pitchFamily="34" charset="-122"/>
                <a:ea typeface="微软雅黑" panose="020B0503020204020204" pitchFamily="34" charset="-122"/>
              </a:rPr>
              <a:t>汇报人：李世尧</a:t>
            </a:r>
            <a:endParaRPr lang="en-US" altLang="zh-CN" sz="2000" dirty="0">
              <a:latin typeface="微软雅黑" panose="020B0503020204020204" pitchFamily="34" charset="-122"/>
              <a:ea typeface="微软雅黑" panose="020B0503020204020204" pitchFamily="34" charset="-122"/>
            </a:endParaRPr>
          </a:p>
          <a:p>
            <a:pPr algn="ctr">
              <a:lnSpc>
                <a:spcPct val="120000"/>
              </a:lnSpc>
            </a:pPr>
            <a:r>
              <a:rPr lang="zh-CN" altLang="en-US" sz="2000" dirty="0">
                <a:latin typeface="微软雅黑" panose="020B0503020204020204" pitchFamily="34" charset="-122"/>
                <a:ea typeface="微软雅黑" panose="020B0503020204020204" pitchFamily="34" charset="-122"/>
              </a:rPr>
              <a:t>小组成员：黄可凡，徐祥鹏，李世尧，聂滋森</a:t>
            </a:r>
          </a:p>
        </p:txBody>
      </p:sp>
      <p:sp>
        <p:nvSpPr>
          <p:cNvPr id="4" name="灯片编号占位符 3">
            <a:extLst>
              <a:ext uri="{FF2B5EF4-FFF2-40B4-BE49-F238E27FC236}">
                <a16:creationId xmlns:a16="http://schemas.microsoft.com/office/drawing/2014/main" id="{F11AD6B2-27DF-4959-B06C-3A2D43E26A89}"/>
              </a:ext>
            </a:extLst>
          </p:cNvPr>
          <p:cNvSpPr>
            <a:spLocks noGrp="1"/>
          </p:cNvSpPr>
          <p:nvPr>
            <p:ph type="sldNum" sz="quarter" idx="12"/>
          </p:nvPr>
        </p:nvSpPr>
        <p:spPr/>
        <p:txBody>
          <a:bodyPr/>
          <a:lstStyle/>
          <a:p>
            <a:fld id="{F1D45CED-6637-4F40-B3A4-E90A43978B0C}" type="slidenum">
              <a:rPr lang="zh-CN" altLang="en-US" smtClean="0"/>
              <a:t>1</a:t>
            </a:fld>
            <a:endParaRPr lang="zh-CN" altLang="en-US"/>
          </a:p>
        </p:txBody>
      </p:sp>
    </p:spTree>
    <p:extLst>
      <p:ext uri="{BB962C8B-B14F-4D97-AF65-F5344CB8AC3E}">
        <p14:creationId xmlns:p14="http://schemas.microsoft.com/office/powerpoint/2010/main" val="699145026"/>
      </p:ext>
    </p:extLst>
  </p:cSld>
  <p:clrMapOvr>
    <a:masterClrMapping/>
  </p:clrMapOvr>
  <mc:AlternateContent xmlns:mc="http://schemas.openxmlformats.org/markup-compatibility/2006" xmlns:p14="http://schemas.microsoft.com/office/powerpoint/2010/main">
    <mc:Choice Requires="p14">
      <p:transition spd="slow" p14:dur="2000" advTm="2632"/>
    </mc:Choice>
    <mc:Fallback xmlns="">
      <p:transition spd="slow" advTm="263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sp>
        <p:nvSpPr>
          <p:cNvPr id="92" name="矩形 91">
            <a:extLst>
              <a:ext uri="{FF2B5EF4-FFF2-40B4-BE49-F238E27FC236}">
                <a16:creationId xmlns:a16="http://schemas.microsoft.com/office/drawing/2014/main" id="{0F615FD7-7673-487C-B357-1D89255B0194}"/>
              </a:ext>
            </a:extLst>
          </p:cNvPr>
          <p:cNvSpPr/>
          <p:nvPr/>
        </p:nvSpPr>
        <p:spPr>
          <a:xfrm rot="10800000">
            <a:off x="169027" y="1106376"/>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3" name="组合 92">
            <a:extLst>
              <a:ext uri="{FF2B5EF4-FFF2-40B4-BE49-F238E27FC236}">
                <a16:creationId xmlns:a16="http://schemas.microsoft.com/office/drawing/2014/main" id="{CB84EB9B-D88A-44B6-ACDE-18C11F5AD215}"/>
              </a:ext>
            </a:extLst>
          </p:cNvPr>
          <p:cNvGrpSpPr/>
          <p:nvPr/>
        </p:nvGrpSpPr>
        <p:grpSpPr>
          <a:xfrm rot="10800000">
            <a:off x="2351030" y="1106376"/>
            <a:ext cx="648072" cy="288032"/>
            <a:chOff x="1483073" y="1052736"/>
            <a:chExt cx="648072" cy="288032"/>
          </a:xfrm>
        </p:grpSpPr>
        <p:sp>
          <p:nvSpPr>
            <p:cNvPr id="94" name="椭圆 7">
              <a:extLst>
                <a:ext uri="{FF2B5EF4-FFF2-40B4-BE49-F238E27FC236}">
                  <a16:creationId xmlns:a16="http://schemas.microsoft.com/office/drawing/2014/main" id="{72C3F7D9-41D7-4F56-9861-0E8E9D980D06}"/>
                </a:ext>
              </a:extLst>
            </p:cNvPr>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sp>
          <p:nvSpPr>
            <p:cNvPr id="95" name="椭圆 8">
              <a:extLst>
                <a:ext uri="{FF2B5EF4-FFF2-40B4-BE49-F238E27FC236}">
                  <a16:creationId xmlns:a16="http://schemas.microsoft.com/office/drawing/2014/main" id="{B99B8F47-3374-49B5-8D37-3712DC2DBC49}"/>
                </a:ext>
              </a:extLst>
            </p:cNvPr>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grpSp>
      <p:sp>
        <p:nvSpPr>
          <p:cNvPr id="96" name="TextBox 5">
            <a:extLst>
              <a:ext uri="{FF2B5EF4-FFF2-40B4-BE49-F238E27FC236}">
                <a16:creationId xmlns:a16="http://schemas.microsoft.com/office/drawing/2014/main" id="{8C7D830A-C6BE-412C-9E75-51D47638C3F6}"/>
              </a:ext>
            </a:extLst>
          </p:cNvPr>
          <p:cNvSpPr txBox="1"/>
          <p:nvPr/>
        </p:nvSpPr>
        <p:spPr>
          <a:xfrm>
            <a:off x="457060" y="958004"/>
            <a:ext cx="19154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系统实现</a:t>
            </a:r>
          </a:p>
        </p:txBody>
      </p:sp>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7" name="灯片编号占位符 16">
            <a:extLst>
              <a:ext uri="{FF2B5EF4-FFF2-40B4-BE49-F238E27FC236}">
                <a16:creationId xmlns:a16="http://schemas.microsoft.com/office/drawing/2014/main" id="{5A44C7CD-AF47-4593-8D62-33FE9DC7921C}"/>
              </a:ext>
            </a:extLst>
          </p:cNvPr>
          <p:cNvSpPr>
            <a:spLocks noGrp="1"/>
          </p:cNvSpPr>
          <p:nvPr>
            <p:ph type="sldNum" sz="quarter" idx="12"/>
          </p:nvPr>
        </p:nvSpPr>
        <p:spPr/>
        <p:txBody>
          <a:bodyPr/>
          <a:lstStyle/>
          <a:p>
            <a:fld id="{F1D45CED-6637-4F40-B3A4-E90A43978B0C}" type="slidenum">
              <a:rPr lang="zh-CN" altLang="en-US" smtClean="0"/>
              <a:t>10</a:t>
            </a:fld>
            <a:endParaRPr lang="zh-CN" altLang="en-US"/>
          </a:p>
        </p:txBody>
      </p:sp>
      <p:grpSp>
        <p:nvGrpSpPr>
          <p:cNvPr id="49" name="组合 48">
            <a:extLst>
              <a:ext uri="{FF2B5EF4-FFF2-40B4-BE49-F238E27FC236}">
                <a16:creationId xmlns:a16="http://schemas.microsoft.com/office/drawing/2014/main" id="{3C9F4B6A-4604-42A2-AE59-57E54288BB1C}"/>
              </a:ext>
            </a:extLst>
          </p:cNvPr>
          <p:cNvGrpSpPr/>
          <p:nvPr/>
        </p:nvGrpSpPr>
        <p:grpSpPr>
          <a:xfrm>
            <a:off x="839761" y="1450920"/>
            <a:ext cx="10065294" cy="4971571"/>
            <a:chOff x="0" y="655311"/>
            <a:chExt cx="12110870" cy="5958849"/>
          </a:xfrm>
        </p:grpSpPr>
        <p:grpSp>
          <p:nvGrpSpPr>
            <p:cNvPr id="50" name="组合 49">
              <a:extLst>
                <a:ext uri="{FF2B5EF4-FFF2-40B4-BE49-F238E27FC236}">
                  <a16:creationId xmlns:a16="http://schemas.microsoft.com/office/drawing/2014/main" id="{DCB21803-96BC-4FD1-B3F7-62E7A8400F3A}"/>
                </a:ext>
              </a:extLst>
            </p:cNvPr>
            <p:cNvGrpSpPr/>
            <p:nvPr/>
          </p:nvGrpSpPr>
          <p:grpSpPr>
            <a:xfrm>
              <a:off x="0" y="655311"/>
              <a:ext cx="12110870" cy="5229786"/>
              <a:chOff x="0" y="1034380"/>
              <a:chExt cx="12192000" cy="5264820"/>
            </a:xfrm>
          </p:grpSpPr>
          <p:pic>
            <p:nvPicPr>
              <p:cNvPr id="56" name="图片 55">
                <a:extLst>
                  <a:ext uri="{FF2B5EF4-FFF2-40B4-BE49-F238E27FC236}">
                    <a16:creationId xmlns:a16="http://schemas.microsoft.com/office/drawing/2014/main" id="{F5FB4466-F871-4ADE-9E01-95A9346B0069}"/>
                  </a:ext>
                </a:extLst>
              </p:cNvPr>
              <p:cNvPicPr>
                <a:picLocks noChangeAspect="1"/>
              </p:cNvPicPr>
              <p:nvPr/>
            </p:nvPicPr>
            <p:blipFill>
              <a:blip r:embed="rId5"/>
              <a:stretch>
                <a:fillRect/>
              </a:stretch>
            </p:blipFill>
            <p:spPr>
              <a:xfrm>
                <a:off x="0" y="1034380"/>
                <a:ext cx="12192000" cy="4789240"/>
              </a:xfrm>
              <a:prstGeom prst="rect">
                <a:avLst/>
              </a:prstGeom>
            </p:spPr>
          </p:pic>
          <p:sp>
            <p:nvSpPr>
              <p:cNvPr id="57" name="任意多边形: 形状 56">
                <a:extLst>
                  <a:ext uri="{FF2B5EF4-FFF2-40B4-BE49-F238E27FC236}">
                    <a16:creationId xmlns:a16="http://schemas.microsoft.com/office/drawing/2014/main" id="{D95A65B4-D91F-48EE-8930-52113C889063}"/>
                  </a:ext>
                </a:extLst>
              </p:cNvPr>
              <p:cNvSpPr/>
              <p:nvPr/>
            </p:nvSpPr>
            <p:spPr>
              <a:xfrm>
                <a:off x="822960" y="1351280"/>
                <a:ext cx="11277600" cy="2540000"/>
              </a:xfrm>
              <a:custGeom>
                <a:avLst/>
                <a:gdLst>
                  <a:gd name="connsiteX0" fmla="*/ 10160 w 11277600"/>
                  <a:gd name="connsiteY0" fmla="*/ 20320 h 2296160"/>
                  <a:gd name="connsiteX1" fmla="*/ 11277600 w 11277600"/>
                  <a:gd name="connsiteY1" fmla="*/ 0 h 2296160"/>
                  <a:gd name="connsiteX2" fmla="*/ 11277600 w 11277600"/>
                  <a:gd name="connsiteY2" fmla="*/ 2011680 h 2296160"/>
                  <a:gd name="connsiteX3" fmla="*/ 11267440 w 11277600"/>
                  <a:gd name="connsiteY3" fmla="*/ 2235200 h 2296160"/>
                  <a:gd name="connsiteX4" fmla="*/ 5974080 w 11277600"/>
                  <a:gd name="connsiteY4" fmla="*/ 2296160 h 2296160"/>
                  <a:gd name="connsiteX5" fmla="*/ 5963920 w 11277600"/>
                  <a:gd name="connsiteY5" fmla="*/ 1005840 h 2296160"/>
                  <a:gd name="connsiteX6" fmla="*/ 0 w 11277600"/>
                  <a:gd name="connsiteY6" fmla="*/ 1026160 h 2296160"/>
                  <a:gd name="connsiteX7" fmla="*/ 10160 w 11277600"/>
                  <a:gd name="connsiteY7" fmla="*/ 20320 h 229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7600" h="2296160">
                    <a:moveTo>
                      <a:pt x="10160" y="20320"/>
                    </a:moveTo>
                    <a:lnTo>
                      <a:pt x="11277600" y="0"/>
                    </a:lnTo>
                    <a:lnTo>
                      <a:pt x="11277600" y="2011680"/>
                    </a:lnTo>
                    <a:lnTo>
                      <a:pt x="11267440" y="2235200"/>
                    </a:lnTo>
                    <a:lnTo>
                      <a:pt x="5974080" y="2296160"/>
                    </a:lnTo>
                    <a:cubicBezTo>
                      <a:pt x="5970693" y="1866053"/>
                      <a:pt x="5967307" y="1435947"/>
                      <a:pt x="5963920" y="1005840"/>
                    </a:cubicBezTo>
                    <a:lnTo>
                      <a:pt x="0" y="1026160"/>
                    </a:lnTo>
                    <a:lnTo>
                      <a:pt x="10160" y="20320"/>
                    </a:lnTo>
                    <a:close/>
                  </a:path>
                </a:pathLst>
              </a:cu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ED9A6F9F-2043-434F-8E0D-44BF51EF5ED1}"/>
                  </a:ext>
                </a:extLst>
              </p:cNvPr>
              <p:cNvSpPr txBox="1"/>
              <p:nvPr/>
            </p:nvSpPr>
            <p:spPr>
              <a:xfrm>
                <a:off x="1706880" y="1389981"/>
                <a:ext cx="1973092" cy="483356"/>
              </a:xfrm>
              <a:prstGeom prst="rect">
                <a:avLst/>
              </a:prstGeom>
              <a:noFill/>
            </p:spPr>
            <p:txBody>
              <a:bodyPr wrap="square" rtlCol="0">
                <a:spAutoFit/>
              </a:bodyPr>
              <a:lstStyle/>
              <a:p>
                <a:r>
                  <a:rPr lang="zh-CN" altLang="en-US" dirty="0">
                    <a:solidFill>
                      <a:schemeClr val="accent1">
                        <a:lumMod val="75000"/>
                      </a:schemeClr>
                    </a:solidFill>
                  </a:rPr>
                  <a:t>机械臂机构</a:t>
                </a:r>
              </a:p>
            </p:txBody>
          </p:sp>
          <p:sp>
            <p:nvSpPr>
              <p:cNvPr id="61" name="矩形: 圆角 60">
                <a:extLst>
                  <a:ext uri="{FF2B5EF4-FFF2-40B4-BE49-F238E27FC236}">
                    <a16:creationId xmlns:a16="http://schemas.microsoft.com/office/drawing/2014/main" id="{4D49D661-8626-451C-8A27-0BB2D7989E53}"/>
                  </a:ext>
                </a:extLst>
              </p:cNvPr>
              <p:cNvSpPr/>
              <p:nvPr/>
            </p:nvSpPr>
            <p:spPr>
              <a:xfrm>
                <a:off x="640080" y="2733040"/>
                <a:ext cx="6085840" cy="3566160"/>
              </a:xfrm>
              <a:prstGeom prst="round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90C2ECB0-4060-4945-826E-04B51E70C26D}"/>
                  </a:ext>
                </a:extLst>
              </p:cNvPr>
              <p:cNvSpPr txBox="1"/>
              <p:nvPr/>
            </p:nvSpPr>
            <p:spPr>
              <a:xfrm>
                <a:off x="914399" y="4865007"/>
                <a:ext cx="2607501" cy="483356"/>
              </a:xfrm>
              <a:prstGeom prst="rect">
                <a:avLst/>
              </a:prstGeom>
              <a:noFill/>
            </p:spPr>
            <p:txBody>
              <a:bodyPr wrap="square" rtlCol="0">
                <a:spAutoFit/>
              </a:bodyPr>
              <a:lstStyle/>
              <a:p>
                <a:r>
                  <a:rPr lang="zh-CN" altLang="en-US" dirty="0">
                    <a:solidFill>
                      <a:schemeClr val="accent2">
                        <a:lumMod val="75000"/>
                      </a:schemeClr>
                    </a:solidFill>
                  </a:rPr>
                  <a:t>墙体及障碍物</a:t>
                </a:r>
              </a:p>
            </p:txBody>
          </p:sp>
        </p:grpSp>
        <p:pic>
          <p:nvPicPr>
            <p:cNvPr id="51" name="图片 50">
              <a:extLst>
                <a:ext uri="{FF2B5EF4-FFF2-40B4-BE49-F238E27FC236}">
                  <a16:creationId xmlns:a16="http://schemas.microsoft.com/office/drawing/2014/main" id="{AD8758D7-B89C-4622-8AD2-321884C9442B}"/>
                </a:ext>
              </a:extLst>
            </p:cNvPr>
            <p:cNvPicPr>
              <a:picLocks noChangeAspect="1"/>
            </p:cNvPicPr>
            <p:nvPr/>
          </p:nvPicPr>
          <p:blipFill>
            <a:blip r:embed="rId6"/>
            <a:stretch>
              <a:fillRect/>
            </a:stretch>
          </p:blipFill>
          <p:spPr>
            <a:xfrm>
              <a:off x="6853499" y="3929095"/>
              <a:ext cx="5085036" cy="2685065"/>
            </a:xfrm>
            <a:prstGeom prst="rect">
              <a:avLst/>
            </a:prstGeom>
            <a:ln w="31750">
              <a:solidFill>
                <a:schemeClr val="accent6">
                  <a:lumMod val="60000"/>
                  <a:lumOff val="40000"/>
                </a:schemeClr>
              </a:solidFill>
            </a:ln>
          </p:spPr>
        </p:pic>
        <p:sp>
          <p:nvSpPr>
            <p:cNvPr id="54" name="椭圆 53">
              <a:extLst>
                <a:ext uri="{FF2B5EF4-FFF2-40B4-BE49-F238E27FC236}">
                  <a16:creationId xmlns:a16="http://schemas.microsoft.com/office/drawing/2014/main" id="{B0AB34A0-8E0D-4E7C-9A17-132B807D8A71}"/>
                </a:ext>
              </a:extLst>
            </p:cNvPr>
            <p:cNvSpPr/>
            <p:nvPr/>
          </p:nvSpPr>
          <p:spPr>
            <a:xfrm>
              <a:off x="8129736" y="1168628"/>
              <a:ext cx="1488706" cy="972452"/>
            </a:xfrm>
            <a:prstGeom prst="ellipse">
              <a:avLst/>
            </a:prstGeom>
            <a:solidFill>
              <a:schemeClr val="accent6">
                <a:lumMod val="60000"/>
                <a:lumOff val="40000"/>
                <a:alpha val="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箭头连接符 54">
              <a:extLst>
                <a:ext uri="{FF2B5EF4-FFF2-40B4-BE49-F238E27FC236}">
                  <a16:creationId xmlns:a16="http://schemas.microsoft.com/office/drawing/2014/main" id="{629D4BCA-8EAD-4E39-9209-3365287B820F}"/>
                </a:ext>
              </a:extLst>
            </p:cNvPr>
            <p:cNvCxnSpPr>
              <a:cxnSpLocks/>
            </p:cNvCxnSpPr>
            <p:nvPr/>
          </p:nvCxnSpPr>
          <p:spPr>
            <a:xfrm>
              <a:off x="8956290" y="2141080"/>
              <a:ext cx="220717" cy="165245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文本框 63">
            <a:extLst>
              <a:ext uri="{FF2B5EF4-FFF2-40B4-BE49-F238E27FC236}">
                <a16:creationId xmlns:a16="http://schemas.microsoft.com/office/drawing/2014/main" id="{C0138429-8F74-4BCB-B0F4-82110C54F38E}"/>
              </a:ext>
            </a:extLst>
          </p:cNvPr>
          <p:cNvSpPr txBox="1"/>
          <p:nvPr/>
        </p:nvSpPr>
        <p:spPr>
          <a:xfrm>
            <a:off x="1594657" y="6056435"/>
            <a:ext cx="4486866" cy="369332"/>
          </a:xfrm>
          <a:prstGeom prst="rect">
            <a:avLst/>
          </a:prstGeom>
          <a:noFill/>
        </p:spPr>
        <p:txBody>
          <a:bodyPr wrap="square" rtlCol="0">
            <a:spAutoFit/>
          </a:bodyPr>
          <a:lstStyle/>
          <a:p>
            <a:pPr algn="ctr"/>
            <a:r>
              <a:rPr lang="en-US" altLang="zh-CN" b="1" dirty="0"/>
              <a:t>Simulink-</a:t>
            </a:r>
            <a:r>
              <a:rPr lang="en-US" altLang="zh-CN" b="1" dirty="0" err="1"/>
              <a:t>Simscape</a:t>
            </a:r>
            <a:r>
              <a:rPr lang="zh-CN" altLang="en-US" b="1" dirty="0"/>
              <a:t>场景搭建与结构设计</a:t>
            </a:r>
          </a:p>
        </p:txBody>
      </p:sp>
    </p:spTree>
    <p:custDataLst>
      <p:tags r:id="rId1"/>
    </p:custDataLst>
    <p:extLst>
      <p:ext uri="{BB962C8B-B14F-4D97-AF65-F5344CB8AC3E}">
        <p14:creationId xmlns:p14="http://schemas.microsoft.com/office/powerpoint/2010/main" val="898949110"/>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sp>
        <p:nvSpPr>
          <p:cNvPr id="92" name="矩形 91">
            <a:extLst>
              <a:ext uri="{FF2B5EF4-FFF2-40B4-BE49-F238E27FC236}">
                <a16:creationId xmlns:a16="http://schemas.microsoft.com/office/drawing/2014/main" id="{0F615FD7-7673-487C-B357-1D89255B0194}"/>
              </a:ext>
            </a:extLst>
          </p:cNvPr>
          <p:cNvSpPr/>
          <p:nvPr/>
        </p:nvSpPr>
        <p:spPr>
          <a:xfrm rot="10800000">
            <a:off x="169027" y="1106376"/>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3" name="组合 92">
            <a:extLst>
              <a:ext uri="{FF2B5EF4-FFF2-40B4-BE49-F238E27FC236}">
                <a16:creationId xmlns:a16="http://schemas.microsoft.com/office/drawing/2014/main" id="{CB84EB9B-D88A-44B6-ACDE-18C11F5AD215}"/>
              </a:ext>
            </a:extLst>
          </p:cNvPr>
          <p:cNvGrpSpPr/>
          <p:nvPr/>
        </p:nvGrpSpPr>
        <p:grpSpPr>
          <a:xfrm rot="10800000">
            <a:off x="2710672" y="1106376"/>
            <a:ext cx="648072" cy="288032"/>
            <a:chOff x="1483073" y="1052736"/>
            <a:chExt cx="648072" cy="288032"/>
          </a:xfrm>
        </p:grpSpPr>
        <p:sp>
          <p:nvSpPr>
            <p:cNvPr id="94" name="椭圆 7">
              <a:extLst>
                <a:ext uri="{FF2B5EF4-FFF2-40B4-BE49-F238E27FC236}">
                  <a16:creationId xmlns:a16="http://schemas.microsoft.com/office/drawing/2014/main" id="{72C3F7D9-41D7-4F56-9861-0E8E9D980D06}"/>
                </a:ext>
              </a:extLst>
            </p:cNvPr>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sp>
          <p:nvSpPr>
            <p:cNvPr id="95" name="椭圆 8">
              <a:extLst>
                <a:ext uri="{FF2B5EF4-FFF2-40B4-BE49-F238E27FC236}">
                  <a16:creationId xmlns:a16="http://schemas.microsoft.com/office/drawing/2014/main" id="{B99B8F47-3374-49B5-8D37-3712DC2DBC49}"/>
                </a:ext>
              </a:extLst>
            </p:cNvPr>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grpSp>
      <p:sp>
        <p:nvSpPr>
          <p:cNvPr id="96" name="TextBox 5">
            <a:extLst>
              <a:ext uri="{FF2B5EF4-FFF2-40B4-BE49-F238E27FC236}">
                <a16:creationId xmlns:a16="http://schemas.microsoft.com/office/drawing/2014/main" id="{8C7D830A-C6BE-412C-9E75-51D47638C3F6}"/>
              </a:ext>
            </a:extLst>
          </p:cNvPr>
          <p:cNvSpPr txBox="1"/>
          <p:nvPr/>
        </p:nvSpPr>
        <p:spPr>
          <a:xfrm>
            <a:off x="457060" y="958004"/>
            <a:ext cx="2289615"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控制器设计</a:t>
            </a:r>
          </a:p>
        </p:txBody>
      </p:sp>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7" name="灯片编号占位符 16">
            <a:extLst>
              <a:ext uri="{FF2B5EF4-FFF2-40B4-BE49-F238E27FC236}">
                <a16:creationId xmlns:a16="http://schemas.microsoft.com/office/drawing/2014/main" id="{5A44C7CD-AF47-4593-8D62-33FE9DC7921C}"/>
              </a:ext>
            </a:extLst>
          </p:cNvPr>
          <p:cNvSpPr>
            <a:spLocks noGrp="1"/>
          </p:cNvSpPr>
          <p:nvPr>
            <p:ph type="sldNum" sz="quarter" idx="12"/>
          </p:nvPr>
        </p:nvSpPr>
        <p:spPr/>
        <p:txBody>
          <a:bodyPr/>
          <a:lstStyle/>
          <a:p>
            <a:fld id="{F1D45CED-6637-4F40-B3A4-E90A43978B0C}" type="slidenum">
              <a:rPr lang="zh-CN" altLang="en-US" smtClean="0"/>
              <a:t>11</a:t>
            </a:fld>
            <a:endParaRPr lang="zh-CN" altLang="en-US"/>
          </a:p>
        </p:txBody>
      </p:sp>
      <p:sp>
        <p:nvSpPr>
          <p:cNvPr id="18" name="文本框 17">
            <a:extLst>
              <a:ext uri="{FF2B5EF4-FFF2-40B4-BE49-F238E27FC236}">
                <a16:creationId xmlns:a16="http://schemas.microsoft.com/office/drawing/2014/main" id="{797AD1D1-7AE8-4D94-9C60-A9778D7C18F7}"/>
              </a:ext>
            </a:extLst>
          </p:cNvPr>
          <p:cNvSpPr txBox="1"/>
          <p:nvPr/>
        </p:nvSpPr>
        <p:spPr>
          <a:xfrm>
            <a:off x="1036028" y="6284681"/>
            <a:ext cx="3925351" cy="369332"/>
          </a:xfrm>
          <a:prstGeom prst="rect">
            <a:avLst/>
          </a:prstGeom>
          <a:noFill/>
        </p:spPr>
        <p:txBody>
          <a:bodyPr wrap="square" rtlCol="0">
            <a:spAutoFit/>
          </a:bodyPr>
          <a:lstStyle/>
          <a:p>
            <a:pPr algn="ctr"/>
            <a:r>
              <a:rPr lang="zh-CN" altLang="en-US" dirty="0"/>
              <a:t>单通道阶跃控制测试</a:t>
            </a:r>
          </a:p>
        </p:txBody>
      </p:sp>
      <p:sp>
        <p:nvSpPr>
          <p:cNvPr id="20" name="文本框 19">
            <a:extLst>
              <a:ext uri="{FF2B5EF4-FFF2-40B4-BE49-F238E27FC236}">
                <a16:creationId xmlns:a16="http://schemas.microsoft.com/office/drawing/2014/main" id="{5495B1DA-1F94-4309-9E73-FAA9C530A962}"/>
              </a:ext>
            </a:extLst>
          </p:cNvPr>
          <p:cNvSpPr txBox="1"/>
          <p:nvPr/>
        </p:nvSpPr>
        <p:spPr>
          <a:xfrm>
            <a:off x="832069" y="1696736"/>
            <a:ext cx="1708676" cy="369332"/>
          </a:xfrm>
          <a:prstGeom prst="rect">
            <a:avLst/>
          </a:prstGeom>
          <a:noFill/>
        </p:spPr>
        <p:txBody>
          <a:bodyPr wrap="square" rtlCol="0">
            <a:spAutoFit/>
          </a:bodyPr>
          <a:lstStyle/>
          <a:p>
            <a:pPr algn="ctr"/>
            <a:r>
              <a:rPr lang="en-US" altLang="zh-CN" dirty="0"/>
              <a:t>PID</a:t>
            </a:r>
            <a:r>
              <a:rPr lang="zh-CN" altLang="en-US" dirty="0"/>
              <a:t>控制器</a:t>
            </a:r>
          </a:p>
        </p:txBody>
      </p:sp>
      <p:graphicFrame>
        <p:nvGraphicFramePr>
          <p:cNvPr id="21" name="对象 20">
            <a:extLst>
              <a:ext uri="{FF2B5EF4-FFF2-40B4-BE49-F238E27FC236}">
                <a16:creationId xmlns:a16="http://schemas.microsoft.com/office/drawing/2014/main" id="{5658E6A9-49DB-4A83-AF5E-5CF60FA44643}"/>
              </a:ext>
            </a:extLst>
          </p:cNvPr>
          <p:cNvGraphicFramePr>
            <a:graphicFrameLocks noChangeAspect="1"/>
          </p:cNvGraphicFramePr>
          <p:nvPr/>
        </p:nvGraphicFramePr>
        <p:xfrm>
          <a:off x="2710672" y="1622638"/>
          <a:ext cx="2130000" cy="1218047"/>
        </p:xfrm>
        <a:graphic>
          <a:graphicData uri="http://schemas.openxmlformats.org/presentationml/2006/ole">
            <mc:AlternateContent xmlns:mc="http://schemas.openxmlformats.org/markup-compatibility/2006">
              <mc:Choice xmlns:v="urn:schemas-microsoft-com:vml" Requires="v">
                <p:oleObj spid="_x0000_s1049" name="Equation" r:id="rId6" imgW="1155600" imgH="660240" progId="Equation.DSMT4">
                  <p:embed/>
                </p:oleObj>
              </mc:Choice>
              <mc:Fallback>
                <p:oleObj name="Equation" r:id="rId6" imgW="1155600" imgH="660240" progId="Equation.DSMT4">
                  <p:embed/>
                  <p:pic>
                    <p:nvPicPr>
                      <p:cNvPr id="21" name="对象 20">
                        <a:extLst>
                          <a:ext uri="{FF2B5EF4-FFF2-40B4-BE49-F238E27FC236}">
                            <a16:creationId xmlns:a16="http://schemas.microsoft.com/office/drawing/2014/main" id="{5658E6A9-49DB-4A83-AF5E-5CF60FA44643}"/>
                          </a:ext>
                        </a:extLst>
                      </p:cNvPr>
                      <p:cNvPicPr/>
                      <p:nvPr/>
                    </p:nvPicPr>
                    <p:blipFill>
                      <a:blip r:embed="rId7"/>
                      <a:stretch>
                        <a:fillRect/>
                      </a:stretch>
                    </p:blipFill>
                    <p:spPr>
                      <a:xfrm>
                        <a:off x="2710672" y="1622638"/>
                        <a:ext cx="2130000" cy="1218047"/>
                      </a:xfrm>
                      <a:prstGeom prst="rect">
                        <a:avLst/>
                      </a:prstGeom>
                    </p:spPr>
                  </p:pic>
                </p:oleObj>
              </mc:Fallback>
            </mc:AlternateContent>
          </a:graphicData>
        </a:graphic>
      </p:graphicFrame>
      <p:grpSp>
        <p:nvGrpSpPr>
          <p:cNvPr id="5" name="组合 4">
            <a:extLst>
              <a:ext uri="{FF2B5EF4-FFF2-40B4-BE49-F238E27FC236}">
                <a16:creationId xmlns:a16="http://schemas.microsoft.com/office/drawing/2014/main" id="{DCC78651-FDEF-4AF5-97BE-1E529D518EF8}"/>
              </a:ext>
            </a:extLst>
          </p:cNvPr>
          <p:cNvGrpSpPr/>
          <p:nvPr/>
        </p:nvGrpSpPr>
        <p:grpSpPr>
          <a:xfrm>
            <a:off x="1163207" y="2920544"/>
            <a:ext cx="3815007" cy="968655"/>
            <a:chOff x="5836993" y="1227422"/>
            <a:chExt cx="4452113" cy="1130420"/>
          </a:xfrm>
        </p:grpSpPr>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DEDA903-0015-4B72-8427-23567601E4AC}"/>
                    </a:ext>
                  </a:extLst>
                </p:cNvPr>
                <p:cNvSpPr/>
                <p:nvPr/>
              </p:nvSpPr>
              <p:spPr>
                <a:xfrm>
                  <a:off x="5836993" y="1227422"/>
                  <a:ext cx="786960" cy="56043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𝑑</m:t>
                            </m:r>
                          </m:sub>
                        </m:sSub>
                      </m:oMath>
                    </m:oMathPara>
                  </a14:m>
                  <a:endParaRPr lang="zh-CN" altLang="en-US" dirty="0">
                    <a:solidFill>
                      <a:schemeClr val="tx1"/>
                    </a:solidFill>
                  </a:endParaRPr>
                </a:p>
              </p:txBody>
            </p:sp>
          </mc:Choice>
          <mc:Fallback xmlns="">
            <p:sp>
              <p:nvSpPr>
                <p:cNvPr id="22" name="矩形 21">
                  <a:extLst>
                    <a:ext uri="{FF2B5EF4-FFF2-40B4-BE49-F238E27FC236}">
                      <a16:creationId xmlns:a16="http://schemas.microsoft.com/office/drawing/2014/main" id="{FDEDA903-0015-4B72-8427-23567601E4AC}"/>
                    </a:ext>
                  </a:extLst>
                </p:cNvPr>
                <p:cNvSpPr>
                  <a:spLocks noRot="1" noChangeAspect="1" noMove="1" noResize="1" noEditPoints="1" noAdjustHandles="1" noChangeArrowheads="1" noChangeShapeType="1" noTextEdit="1"/>
                </p:cNvSpPr>
                <p:nvPr/>
              </p:nvSpPr>
              <p:spPr>
                <a:xfrm>
                  <a:off x="5836993" y="1227422"/>
                  <a:ext cx="786960" cy="560433"/>
                </a:xfrm>
                <a:prstGeom prst="rect">
                  <a:avLst/>
                </a:prstGeom>
                <a:blipFill>
                  <a:blip r:embed="rId8"/>
                  <a:stretch>
                    <a:fillRect/>
                  </a:stretch>
                </a:blipFill>
                <a:ln w="19050"/>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8BCD44E3-4C5E-46BB-AA47-3C02C5114232}"/>
                </a:ext>
              </a:extLst>
            </p:cNvPr>
            <p:cNvSpPr/>
            <p:nvPr/>
          </p:nvSpPr>
          <p:spPr>
            <a:xfrm>
              <a:off x="7395240" y="1233858"/>
              <a:ext cx="1054521" cy="56043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PID</a:t>
              </a:r>
            </a:p>
            <a:p>
              <a:pPr algn="ctr"/>
              <a:r>
                <a:rPr lang="en-US" altLang="zh-CN" sz="1600" dirty="0">
                  <a:solidFill>
                    <a:schemeClr val="tx1"/>
                  </a:solidFill>
                </a:rPr>
                <a:t>control</a:t>
              </a:r>
              <a:endParaRPr lang="zh-CN" altLang="en-US" sz="2000" dirty="0">
                <a:solidFill>
                  <a:schemeClr val="tx1"/>
                </a:solidFill>
              </a:endParaRPr>
            </a:p>
          </p:txBody>
        </p:sp>
        <p:sp>
          <p:nvSpPr>
            <p:cNvPr id="24" name="椭圆 23">
              <a:extLst>
                <a:ext uri="{FF2B5EF4-FFF2-40B4-BE49-F238E27FC236}">
                  <a16:creationId xmlns:a16="http://schemas.microsoft.com/office/drawing/2014/main" id="{D754E032-ADBD-4E36-AC57-4BFF0DE98924}"/>
                </a:ext>
              </a:extLst>
            </p:cNvPr>
            <p:cNvSpPr/>
            <p:nvPr/>
          </p:nvSpPr>
          <p:spPr>
            <a:xfrm>
              <a:off x="6935772" y="1416920"/>
              <a:ext cx="194310" cy="19431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ndParaRPr>
            </a:p>
          </p:txBody>
        </p:sp>
        <p:sp>
          <p:nvSpPr>
            <p:cNvPr id="25" name="矩形 24">
              <a:extLst>
                <a:ext uri="{FF2B5EF4-FFF2-40B4-BE49-F238E27FC236}">
                  <a16:creationId xmlns:a16="http://schemas.microsoft.com/office/drawing/2014/main" id="{CE44062C-391A-4B09-8199-0B75908FD6E8}"/>
                </a:ext>
              </a:extLst>
            </p:cNvPr>
            <p:cNvSpPr/>
            <p:nvPr/>
          </p:nvSpPr>
          <p:spPr>
            <a:xfrm>
              <a:off x="8920544" y="1233858"/>
              <a:ext cx="957150" cy="55399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model</a:t>
              </a:r>
              <a:endParaRPr lang="zh-CN" altLang="en-US" sz="2000" dirty="0">
                <a:solidFill>
                  <a:schemeClr val="tx1"/>
                </a:solidFill>
              </a:endParaRPr>
            </a:p>
          </p:txBody>
        </p:sp>
        <p:cxnSp>
          <p:nvCxnSpPr>
            <p:cNvPr id="26" name="直接箭头连接符 25">
              <a:extLst>
                <a:ext uri="{FF2B5EF4-FFF2-40B4-BE49-F238E27FC236}">
                  <a16:creationId xmlns:a16="http://schemas.microsoft.com/office/drawing/2014/main" id="{5FC3C1D8-55D8-4C81-9EAD-390E81ABD7B8}"/>
                </a:ext>
              </a:extLst>
            </p:cNvPr>
            <p:cNvCxnSpPr>
              <a:cxnSpLocks/>
              <a:stCxn id="22" idx="3"/>
              <a:endCxn id="24" idx="2"/>
            </p:cNvCxnSpPr>
            <p:nvPr/>
          </p:nvCxnSpPr>
          <p:spPr>
            <a:xfrm>
              <a:off x="6623953" y="1507639"/>
              <a:ext cx="311819" cy="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E495F04-42CF-41A7-B088-52A882532A31}"/>
                </a:ext>
              </a:extLst>
            </p:cNvPr>
            <p:cNvCxnSpPr>
              <a:cxnSpLocks/>
              <a:stCxn id="24" idx="6"/>
              <a:endCxn id="23" idx="1"/>
            </p:cNvCxnSpPr>
            <p:nvPr/>
          </p:nvCxnSpPr>
          <p:spPr>
            <a:xfrm>
              <a:off x="7130083" y="1514076"/>
              <a:ext cx="26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D0E151A-882A-4C21-860B-5E2C6089B573}"/>
                </a:ext>
              </a:extLst>
            </p:cNvPr>
            <p:cNvCxnSpPr>
              <a:cxnSpLocks/>
              <a:stCxn id="23" idx="3"/>
              <a:endCxn id="25" idx="1"/>
            </p:cNvCxnSpPr>
            <p:nvPr/>
          </p:nvCxnSpPr>
          <p:spPr>
            <a:xfrm flipV="1">
              <a:off x="8449761" y="1510857"/>
              <a:ext cx="470783" cy="32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19D9BBE-151D-41E0-A00F-B5ED8B830F14}"/>
                </a:ext>
              </a:extLst>
            </p:cNvPr>
            <p:cNvCxnSpPr>
              <a:cxnSpLocks/>
              <a:stCxn id="25" idx="3"/>
            </p:cNvCxnSpPr>
            <p:nvPr/>
          </p:nvCxnSpPr>
          <p:spPr>
            <a:xfrm>
              <a:off x="9877694" y="1510857"/>
              <a:ext cx="4114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DD6F7B3-C8F1-4296-9152-E386B3FA2156}"/>
                </a:ext>
              </a:extLst>
            </p:cNvPr>
            <p:cNvCxnSpPr>
              <a:cxnSpLocks/>
            </p:cNvCxnSpPr>
            <p:nvPr/>
          </p:nvCxnSpPr>
          <p:spPr>
            <a:xfrm>
              <a:off x="9975065" y="1514075"/>
              <a:ext cx="0" cy="8437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916EB83-4C89-4730-A88B-BAB7EC0A08C6}"/>
                </a:ext>
              </a:extLst>
            </p:cNvPr>
            <p:cNvCxnSpPr>
              <a:cxnSpLocks/>
            </p:cNvCxnSpPr>
            <p:nvPr/>
          </p:nvCxnSpPr>
          <p:spPr>
            <a:xfrm flipH="1">
              <a:off x="7032928" y="2357842"/>
              <a:ext cx="294213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C9A7548-53F2-472B-806E-FB39B073CA5E}"/>
                </a:ext>
              </a:extLst>
            </p:cNvPr>
            <p:cNvCxnSpPr>
              <a:cxnSpLocks/>
              <a:endCxn id="24" idx="4"/>
            </p:cNvCxnSpPr>
            <p:nvPr/>
          </p:nvCxnSpPr>
          <p:spPr>
            <a:xfrm flipV="1">
              <a:off x="7032927" y="1611230"/>
              <a:ext cx="0" cy="7466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34" name="图片 33">
            <a:extLst>
              <a:ext uri="{FF2B5EF4-FFF2-40B4-BE49-F238E27FC236}">
                <a16:creationId xmlns:a16="http://schemas.microsoft.com/office/drawing/2014/main" id="{0A5BFBB8-EB05-4BB7-8022-5FC7183D08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7875" y="3945331"/>
            <a:ext cx="4425673" cy="2339350"/>
          </a:xfrm>
          <a:prstGeom prst="rect">
            <a:avLst/>
          </a:prstGeom>
        </p:spPr>
      </p:pic>
      <p:pic>
        <p:nvPicPr>
          <p:cNvPr id="35" name="图片 34">
            <a:extLst>
              <a:ext uri="{FF2B5EF4-FFF2-40B4-BE49-F238E27FC236}">
                <a16:creationId xmlns:a16="http://schemas.microsoft.com/office/drawing/2014/main" id="{2D025F49-B747-4494-9B93-19565D181A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53969" y="1086479"/>
            <a:ext cx="5101851" cy="5466269"/>
          </a:xfrm>
          <a:prstGeom prst="rect">
            <a:avLst/>
          </a:prstGeom>
        </p:spPr>
      </p:pic>
      <p:sp>
        <p:nvSpPr>
          <p:cNvPr id="46" name="文本框 45">
            <a:extLst>
              <a:ext uri="{FF2B5EF4-FFF2-40B4-BE49-F238E27FC236}">
                <a16:creationId xmlns:a16="http://schemas.microsoft.com/office/drawing/2014/main" id="{57097754-3883-4A34-AA11-5FB934B15E95}"/>
              </a:ext>
            </a:extLst>
          </p:cNvPr>
          <p:cNvSpPr txBox="1"/>
          <p:nvPr/>
        </p:nvSpPr>
        <p:spPr>
          <a:xfrm>
            <a:off x="6262805" y="6169581"/>
            <a:ext cx="3925351" cy="369332"/>
          </a:xfrm>
          <a:prstGeom prst="rect">
            <a:avLst/>
          </a:prstGeom>
          <a:noFill/>
        </p:spPr>
        <p:txBody>
          <a:bodyPr wrap="square" rtlCol="0">
            <a:spAutoFit/>
          </a:bodyPr>
          <a:lstStyle/>
          <a:p>
            <a:pPr algn="ctr"/>
            <a:r>
              <a:rPr lang="zh-CN" altLang="en-US" dirty="0"/>
              <a:t>三自由度轨迹跟踪效果</a:t>
            </a:r>
          </a:p>
        </p:txBody>
      </p:sp>
    </p:spTree>
    <p:custDataLst>
      <p:tags r:id="rId2"/>
    </p:custDataLst>
    <p:extLst>
      <p:ext uri="{BB962C8B-B14F-4D97-AF65-F5344CB8AC3E}">
        <p14:creationId xmlns:p14="http://schemas.microsoft.com/office/powerpoint/2010/main" val="3424582790"/>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ithouthand_top">
            <a:hlinkClick r:id="" action="ppaction://media"/>
            <a:extLst>
              <a:ext uri="{FF2B5EF4-FFF2-40B4-BE49-F238E27FC236}">
                <a16:creationId xmlns:a16="http://schemas.microsoft.com/office/drawing/2014/main" id="{233A71F0-59A2-4988-A6BE-0E889AA65FF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529213" y="973661"/>
            <a:ext cx="4181627" cy="2863096"/>
          </a:xfrm>
          <a:prstGeom prst="rect">
            <a:avLst/>
          </a:prstGeom>
        </p:spPr>
      </p:pic>
      <p:pic>
        <p:nvPicPr>
          <p:cNvPr id="5" name="withouthand">
            <a:hlinkClick r:id="" action="ppaction://media"/>
            <a:extLst>
              <a:ext uri="{FF2B5EF4-FFF2-40B4-BE49-F238E27FC236}">
                <a16:creationId xmlns:a16="http://schemas.microsoft.com/office/drawing/2014/main" id="{083B562A-CBDA-4F1E-8F84-E81F6A12F971}"/>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711788" y="3858379"/>
            <a:ext cx="4181627" cy="2863096"/>
          </a:xfrm>
          <a:prstGeom prst="rect">
            <a:avLst/>
          </a:prstGeom>
        </p:spPr>
      </p:pic>
      <p:pic>
        <p:nvPicPr>
          <p:cNvPr id="6" name="withouthand_lateral">
            <a:hlinkClick r:id="" action="ppaction://media"/>
            <a:extLst>
              <a:ext uri="{FF2B5EF4-FFF2-40B4-BE49-F238E27FC236}">
                <a16:creationId xmlns:a16="http://schemas.microsoft.com/office/drawing/2014/main" id="{C9643BA1-8893-422B-94FE-AB291337E21D}"/>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850467" y="973661"/>
            <a:ext cx="4181627" cy="2863096"/>
          </a:xfrm>
          <a:prstGeom prst="rect">
            <a:avLst/>
          </a:prstGeom>
        </p:spPr>
      </p:pic>
      <p:sp>
        <p:nvSpPr>
          <p:cNvPr id="7" name="文本框 6">
            <a:extLst>
              <a:ext uri="{FF2B5EF4-FFF2-40B4-BE49-F238E27FC236}">
                <a16:creationId xmlns:a16="http://schemas.microsoft.com/office/drawing/2014/main" id="{6B862951-B408-4E9A-933A-AFFB7A5520B1}"/>
              </a:ext>
            </a:extLst>
          </p:cNvPr>
          <p:cNvSpPr txBox="1"/>
          <p:nvPr/>
        </p:nvSpPr>
        <p:spPr>
          <a:xfrm>
            <a:off x="4834805" y="4006215"/>
            <a:ext cx="2031325" cy="369332"/>
          </a:xfrm>
          <a:prstGeom prst="rect">
            <a:avLst/>
          </a:prstGeom>
          <a:noFill/>
        </p:spPr>
        <p:txBody>
          <a:bodyPr wrap="none" rtlCol="0">
            <a:spAutoFit/>
          </a:bodyPr>
          <a:lstStyle/>
          <a:p>
            <a:r>
              <a:rPr lang="zh-CN" altLang="en-US" dirty="0"/>
              <a:t>离线轨迹跟踪演示</a:t>
            </a:r>
          </a:p>
        </p:txBody>
      </p:sp>
      <p:sp>
        <p:nvSpPr>
          <p:cNvPr id="8" name="矩形 7">
            <a:extLst>
              <a:ext uri="{FF2B5EF4-FFF2-40B4-BE49-F238E27FC236}">
                <a16:creationId xmlns:a16="http://schemas.microsoft.com/office/drawing/2014/main" id="{F6D66C68-B704-446F-80EE-B906A0E2CC4A}"/>
              </a:ext>
            </a:extLst>
          </p:cNvPr>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 name="组合 8">
            <a:extLst>
              <a:ext uri="{FF2B5EF4-FFF2-40B4-BE49-F238E27FC236}">
                <a16:creationId xmlns:a16="http://schemas.microsoft.com/office/drawing/2014/main" id="{76C93BE2-362D-41D8-BC56-A600E18A3100}"/>
              </a:ext>
            </a:extLst>
          </p:cNvPr>
          <p:cNvGrpSpPr/>
          <p:nvPr/>
        </p:nvGrpSpPr>
        <p:grpSpPr>
          <a:xfrm>
            <a:off x="2" y="855134"/>
            <a:ext cx="12191999" cy="81239"/>
            <a:chOff x="30834" y="1305568"/>
            <a:chExt cx="8816454" cy="66133"/>
          </a:xfrm>
        </p:grpSpPr>
        <p:sp>
          <p:nvSpPr>
            <p:cNvPr id="10" name="矩形 9">
              <a:extLst>
                <a:ext uri="{FF2B5EF4-FFF2-40B4-BE49-F238E27FC236}">
                  <a16:creationId xmlns:a16="http://schemas.microsoft.com/office/drawing/2014/main" id="{5F1CC436-E94A-41EC-8A93-FB1A2AE722F5}"/>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11" name="矩形 10">
              <a:extLst>
                <a:ext uri="{FF2B5EF4-FFF2-40B4-BE49-F238E27FC236}">
                  <a16:creationId xmlns:a16="http://schemas.microsoft.com/office/drawing/2014/main" id="{214F2E8C-810A-453D-A09A-C4CEF8C2F4D1}"/>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2" name="图片 11">
            <a:extLst>
              <a:ext uri="{FF2B5EF4-FFF2-40B4-BE49-F238E27FC236}">
                <a16:creationId xmlns:a16="http://schemas.microsoft.com/office/drawing/2014/main" id="{906CDED5-E916-4671-B063-3EC88DB5F8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cxnSp>
        <p:nvCxnSpPr>
          <p:cNvPr id="13" name="直接连接符 12">
            <a:extLst>
              <a:ext uri="{FF2B5EF4-FFF2-40B4-BE49-F238E27FC236}">
                <a16:creationId xmlns:a16="http://schemas.microsoft.com/office/drawing/2014/main" id="{0C370A25-32A7-4C81-94CA-0312DAFEC2C2}"/>
              </a:ext>
            </a:extLst>
          </p:cNvPr>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椭圆 16">
            <a:extLst>
              <a:ext uri="{FF2B5EF4-FFF2-40B4-BE49-F238E27FC236}">
                <a16:creationId xmlns:a16="http://schemas.microsoft.com/office/drawing/2014/main" id="{B1E3EBB7-BE25-4FA4-823B-3ADDD47510D0}"/>
              </a:ext>
            </a:extLst>
          </p:cNvPr>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5" name="椭圆 17">
            <a:extLst>
              <a:ext uri="{FF2B5EF4-FFF2-40B4-BE49-F238E27FC236}">
                <a16:creationId xmlns:a16="http://schemas.microsoft.com/office/drawing/2014/main" id="{9BC51AB5-ECCB-4058-ADEA-C7BD914C4306}"/>
              </a:ext>
            </a:extLst>
          </p:cNvPr>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6" name="灯片编号占位符 16">
            <a:extLst>
              <a:ext uri="{FF2B5EF4-FFF2-40B4-BE49-F238E27FC236}">
                <a16:creationId xmlns:a16="http://schemas.microsoft.com/office/drawing/2014/main" id="{CBEC7697-CF71-4BF1-9C43-917DFB589A37}"/>
              </a:ext>
            </a:extLst>
          </p:cNvPr>
          <p:cNvSpPr>
            <a:spLocks noGrp="1"/>
          </p:cNvSpPr>
          <p:nvPr>
            <p:ph type="sldNum" sz="quarter" idx="12"/>
          </p:nvPr>
        </p:nvSpPr>
        <p:spPr>
          <a:xfrm>
            <a:off x="8610600" y="6356350"/>
            <a:ext cx="2743200" cy="365125"/>
          </a:xfrm>
        </p:spPr>
        <p:txBody>
          <a:bodyPr/>
          <a:lstStyle/>
          <a:p>
            <a:fld id="{F1D45CED-6637-4F40-B3A4-E90A43978B0C}" type="slidenum">
              <a:rPr lang="zh-CN" altLang="en-US" smtClean="0"/>
              <a:t>12</a:t>
            </a:fld>
            <a:endParaRPr lang="zh-CN" altLang="en-US"/>
          </a:p>
        </p:txBody>
      </p:sp>
    </p:spTree>
    <p:extLst>
      <p:ext uri="{BB962C8B-B14F-4D97-AF65-F5344CB8AC3E}">
        <p14:creationId xmlns:p14="http://schemas.microsoft.com/office/powerpoint/2010/main" val="169958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41" fill="hold"/>
                                        <p:tgtEl>
                                          <p:spTgt spid="4"/>
                                        </p:tgtEl>
                                      </p:cBhvr>
                                    </p:cmd>
                                  </p:childTnLst>
                                </p:cTn>
                              </p:par>
                              <p:par>
                                <p:cTn id="7" presetID="1" presetClass="mediacall" presetSubtype="0" fill="hold" nodeType="withEffect">
                                  <p:stCondLst>
                                    <p:cond delay="0"/>
                                  </p:stCondLst>
                                  <p:childTnLst>
                                    <p:cmd type="call" cmd="playFrom(0.0)">
                                      <p:cBhvr>
                                        <p:cTn id="8" dur="12041" fill="hold"/>
                                        <p:tgtEl>
                                          <p:spTgt spid="5"/>
                                        </p:tgtEl>
                                      </p:cBhvr>
                                    </p:cmd>
                                  </p:childTnLst>
                                </p:cTn>
                              </p:par>
                              <p:par>
                                <p:cTn id="9" presetID="1" presetClass="mediacall" presetSubtype="0" fill="hold" nodeType="withEffect">
                                  <p:stCondLst>
                                    <p:cond delay="0"/>
                                  </p:stCondLst>
                                  <p:childTnLst>
                                    <p:cmd type="call" cmd="playFrom(0.0)">
                                      <p:cBhvr>
                                        <p:cTn id="10" dur="120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ithhand_top">
            <a:hlinkClick r:id="" action="ppaction://media"/>
            <a:extLst>
              <a:ext uri="{FF2B5EF4-FFF2-40B4-BE49-F238E27FC236}">
                <a16:creationId xmlns:a16="http://schemas.microsoft.com/office/drawing/2014/main" id="{4FCE3DCA-D271-4C32-BC6A-6A4F5CBE347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87153" y="994526"/>
            <a:ext cx="4788495" cy="2805594"/>
          </a:xfrm>
          <a:prstGeom prst="rect">
            <a:avLst/>
          </a:prstGeom>
        </p:spPr>
      </p:pic>
      <p:pic>
        <p:nvPicPr>
          <p:cNvPr id="5" name="withhand">
            <a:hlinkClick r:id="" action="ppaction://media"/>
            <a:extLst>
              <a:ext uri="{FF2B5EF4-FFF2-40B4-BE49-F238E27FC236}">
                <a16:creationId xmlns:a16="http://schemas.microsoft.com/office/drawing/2014/main" id="{2E230795-49A5-41CC-A92E-72D5FA381A04}"/>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822104" y="3858273"/>
            <a:ext cx="4788495" cy="2805594"/>
          </a:xfrm>
          <a:prstGeom prst="rect">
            <a:avLst/>
          </a:prstGeom>
        </p:spPr>
      </p:pic>
      <p:pic>
        <p:nvPicPr>
          <p:cNvPr id="6" name="withhand_lateral">
            <a:hlinkClick r:id="" action="ppaction://media"/>
            <a:extLst>
              <a:ext uri="{FF2B5EF4-FFF2-40B4-BE49-F238E27FC236}">
                <a16:creationId xmlns:a16="http://schemas.microsoft.com/office/drawing/2014/main" id="{93A9EF47-A957-4587-9E3D-4FE2322E53AE}"/>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216352" y="994526"/>
            <a:ext cx="4788495" cy="2805594"/>
          </a:xfrm>
          <a:prstGeom prst="rect">
            <a:avLst/>
          </a:prstGeom>
        </p:spPr>
      </p:pic>
      <p:sp>
        <p:nvSpPr>
          <p:cNvPr id="7" name="文本框 6">
            <a:extLst>
              <a:ext uri="{FF2B5EF4-FFF2-40B4-BE49-F238E27FC236}">
                <a16:creationId xmlns:a16="http://schemas.microsoft.com/office/drawing/2014/main" id="{85723467-6A41-4F22-967D-6047765FD56A}"/>
              </a:ext>
            </a:extLst>
          </p:cNvPr>
          <p:cNvSpPr txBox="1"/>
          <p:nvPr/>
        </p:nvSpPr>
        <p:spPr>
          <a:xfrm>
            <a:off x="5085272" y="4089795"/>
            <a:ext cx="2262158" cy="369332"/>
          </a:xfrm>
          <a:prstGeom prst="rect">
            <a:avLst/>
          </a:prstGeom>
          <a:noFill/>
        </p:spPr>
        <p:txBody>
          <a:bodyPr wrap="none" rtlCol="0">
            <a:spAutoFit/>
          </a:bodyPr>
          <a:lstStyle/>
          <a:p>
            <a:r>
              <a:rPr lang="zh-CN" altLang="en-US" dirty="0"/>
              <a:t>增加末端机械手动作</a:t>
            </a:r>
          </a:p>
        </p:txBody>
      </p:sp>
      <p:sp>
        <p:nvSpPr>
          <p:cNvPr id="8" name="矩形 7">
            <a:extLst>
              <a:ext uri="{FF2B5EF4-FFF2-40B4-BE49-F238E27FC236}">
                <a16:creationId xmlns:a16="http://schemas.microsoft.com/office/drawing/2014/main" id="{F2F0DFFC-3193-4C69-8848-42D3C9455BEF}"/>
              </a:ext>
            </a:extLst>
          </p:cNvPr>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 name="组合 8">
            <a:extLst>
              <a:ext uri="{FF2B5EF4-FFF2-40B4-BE49-F238E27FC236}">
                <a16:creationId xmlns:a16="http://schemas.microsoft.com/office/drawing/2014/main" id="{049B3BDF-CA63-4DA1-BDEA-C616BDE05325}"/>
              </a:ext>
            </a:extLst>
          </p:cNvPr>
          <p:cNvGrpSpPr/>
          <p:nvPr/>
        </p:nvGrpSpPr>
        <p:grpSpPr>
          <a:xfrm>
            <a:off x="2" y="855134"/>
            <a:ext cx="12191999" cy="81239"/>
            <a:chOff x="30834" y="1305568"/>
            <a:chExt cx="8816454" cy="66133"/>
          </a:xfrm>
        </p:grpSpPr>
        <p:sp>
          <p:nvSpPr>
            <p:cNvPr id="10" name="矩形 9">
              <a:extLst>
                <a:ext uri="{FF2B5EF4-FFF2-40B4-BE49-F238E27FC236}">
                  <a16:creationId xmlns:a16="http://schemas.microsoft.com/office/drawing/2014/main" id="{E6AA409F-A75A-4640-95A7-E0991C4A3CA1}"/>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11" name="矩形 10">
              <a:extLst>
                <a:ext uri="{FF2B5EF4-FFF2-40B4-BE49-F238E27FC236}">
                  <a16:creationId xmlns:a16="http://schemas.microsoft.com/office/drawing/2014/main" id="{3B27961C-D474-457C-9EDC-901D5D74A8E1}"/>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2" name="图片 11">
            <a:extLst>
              <a:ext uri="{FF2B5EF4-FFF2-40B4-BE49-F238E27FC236}">
                <a16:creationId xmlns:a16="http://schemas.microsoft.com/office/drawing/2014/main" id="{E46BD051-4D95-4658-B177-F36BD3CECE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cxnSp>
        <p:nvCxnSpPr>
          <p:cNvPr id="13" name="直接连接符 12">
            <a:extLst>
              <a:ext uri="{FF2B5EF4-FFF2-40B4-BE49-F238E27FC236}">
                <a16:creationId xmlns:a16="http://schemas.microsoft.com/office/drawing/2014/main" id="{BD01D776-64F2-4E21-B959-40398550FD19}"/>
              </a:ext>
            </a:extLst>
          </p:cNvPr>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椭圆 16">
            <a:extLst>
              <a:ext uri="{FF2B5EF4-FFF2-40B4-BE49-F238E27FC236}">
                <a16:creationId xmlns:a16="http://schemas.microsoft.com/office/drawing/2014/main" id="{B43C57C2-BDF4-41C3-8720-ED138B4B99B8}"/>
              </a:ext>
            </a:extLst>
          </p:cNvPr>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5" name="椭圆 17">
            <a:extLst>
              <a:ext uri="{FF2B5EF4-FFF2-40B4-BE49-F238E27FC236}">
                <a16:creationId xmlns:a16="http://schemas.microsoft.com/office/drawing/2014/main" id="{4328422E-457A-4ED0-BCDB-954A97BE2D44}"/>
              </a:ext>
            </a:extLst>
          </p:cNvPr>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6" name="灯片编号占位符 16">
            <a:extLst>
              <a:ext uri="{FF2B5EF4-FFF2-40B4-BE49-F238E27FC236}">
                <a16:creationId xmlns:a16="http://schemas.microsoft.com/office/drawing/2014/main" id="{811B82E6-7F59-4764-A1C8-26B310B1F74A}"/>
              </a:ext>
            </a:extLst>
          </p:cNvPr>
          <p:cNvSpPr>
            <a:spLocks noGrp="1"/>
          </p:cNvSpPr>
          <p:nvPr>
            <p:ph type="sldNum" sz="quarter" idx="12"/>
          </p:nvPr>
        </p:nvSpPr>
        <p:spPr>
          <a:xfrm>
            <a:off x="8610600" y="6356350"/>
            <a:ext cx="2743200" cy="365125"/>
          </a:xfrm>
        </p:spPr>
        <p:txBody>
          <a:bodyPr/>
          <a:lstStyle/>
          <a:p>
            <a:fld id="{F1D45CED-6637-4F40-B3A4-E90A43978B0C}" type="slidenum">
              <a:rPr lang="zh-CN" altLang="en-US" smtClean="0"/>
              <a:t>13</a:t>
            </a:fld>
            <a:endParaRPr lang="zh-CN" altLang="en-US"/>
          </a:p>
        </p:txBody>
      </p:sp>
    </p:spTree>
    <p:extLst>
      <p:ext uri="{BB962C8B-B14F-4D97-AF65-F5344CB8AC3E}">
        <p14:creationId xmlns:p14="http://schemas.microsoft.com/office/powerpoint/2010/main" val="53015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33" fill="hold"/>
                                        <p:tgtEl>
                                          <p:spTgt spid="4"/>
                                        </p:tgtEl>
                                      </p:cBhvr>
                                    </p:cmd>
                                  </p:childTnLst>
                                </p:cTn>
                              </p:par>
                              <p:par>
                                <p:cTn id="7" presetID="1" presetClass="mediacall" presetSubtype="0" fill="hold" nodeType="withEffect">
                                  <p:stCondLst>
                                    <p:cond delay="0"/>
                                  </p:stCondLst>
                                  <p:childTnLst>
                                    <p:cmd type="call" cmd="playFrom(0.0)">
                                      <p:cBhvr>
                                        <p:cTn id="8" dur="12033" fill="hold"/>
                                        <p:tgtEl>
                                          <p:spTgt spid="5"/>
                                        </p:tgtEl>
                                      </p:cBhvr>
                                    </p:cmd>
                                  </p:childTnLst>
                                </p:cTn>
                              </p:par>
                              <p:par>
                                <p:cTn id="9" presetID="1" presetClass="mediacall" presetSubtype="0" fill="hold" nodeType="withEffect">
                                  <p:stCondLst>
                                    <p:cond delay="0"/>
                                  </p:stCondLst>
                                  <p:childTnLst>
                                    <p:cmd type="call" cmd="playFrom(0.0)">
                                      <p:cBhvr>
                                        <p:cTn id="10" dur="12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sp>
        <p:nvSpPr>
          <p:cNvPr id="92" name="矩形 91">
            <a:extLst>
              <a:ext uri="{FF2B5EF4-FFF2-40B4-BE49-F238E27FC236}">
                <a16:creationId xmlns:a16="http://schemas.microsoft.com/office/drawing/2014/main" id="{0F615FD7-7673-487C-B357-1D89255B0194}"/>
              </a:ext>
            </a:extLst>
          </p:cNvPr>
          <p:cNvSpPr/>
          <p:nvPr/>
        </p:nvSpPr>
        <p:spPr>
          <a:xfrm rot="10800000">
            <a:off x="169027" y="1106376"/>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3" name="组合 92">
            <a:extLst>
              <a:ext uri="{FF2B5EF4-FFF2-40B4-BE49-F238E27FC236}">
                <a16:creationId xmlns:a16="http://schemas.microsoft.com/office/drawing/2014/main" id="{CB84EB9B-D88A-44B6-ACDE-18C11F5AD215}"/>
              </a:ext>
            </a:extLst>
          </p:cNvPr>
          <p:cNvGrpSpPr/>
          <p:nvPr/>
        </p:nvGrpSpPr>
        <p:grpSpPr>
          <a:xfrm rot="10800000">
            <a:off x="2703677" y="1106376"/>
            <a:ext cx="648072" cy="288032"/>
            <a:chOff x="1483073" y="1052736"/>
            <a:chExt cx="648072" cy="288032"/>
          </a:xfrm>
        </p:grpSpPr>
        <p:sp>
          <p:nvSpPr>
            <p:cNvPr id="94" name="椭圆 7">
              <a:extLst>
                <a:ext uri="{FF2B5EF4-FFF2-40B4-BE49-F238E27FC236}">
                  <a16:creationId xmlns:a16="http://schemas.microsoft.com/office/drawing/2014/main" id="{72C3F7D9-41D7-4F56-9861-0E8E9D980D06}"/>
                </a:ext>
              </a:extLst>
            </p:cNvPr>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sp>
          <p:nvSpPr>
            <p:cNvPr id="95" name="椭圆 8">
              <a:extLst>
                <a:ext uri="{FF2B5EF4-FFF2-40B4-BE49-F238E27FC236}">
                  <a16:creationId xmlns:a16="http://schemas.microsoft.com/office/drawing/2014/main" id="{B99B8F47-3374-49B5-8D37-3712DC2DBC49}"/>
                </a:ext>
              </a:extLst>
            </p:cNvPr>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grpSp>
      <p:sp>
        <p:nvSpPr>
          <p:cNvPr id="96" name="TextBox 5">
            <a:extLst>
              <a:ext uri="{FF2B5EF4-FFF2-40B4-BE49-F238E27FC236}">
                <a16:creationId xmlns:a16="http://schemas.microsoft.com/office/drawing/2014/main" id="{8C7D830A-C6BE-412C-9E75-51D47638C3F6}"/>
              </a:ext>
            </a:extLst>
          </p:cNvPr>
          <p:cNvSpPr txBox="1"/>
          <p:nvPr/>
        </p:nvSpPr>
        <p:spPr>
          <a:xfrm>
            <a:off x="457060" y="958004"/>
            <a:ext cx="224661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人工势场法</a:t>
            </a:r>
          </a:p>
        </p:txBody>
      </p:sp>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7" name="灯片编号占位符 16">
            <a:extLst>
              <a:ext uri="{FF2B5EF4-FFF2-40B4-BE49-F238E27FC236}">
                <a16:creationId xmlns:a16="http://schemas.microsoft.com/office/drawing/2014/main" id="{5A44C7CD-AF47-4593-8D62-33FE9DC7921C}"/>
              </a:ext>
            </a:extLst>
          </p:cNvPr>
          <p:cNvSpPr>
            <a:spLocks noGrp="1"/>
          </p:cNvSpPr>
          <p:nvPr>
            <p:ph type="sldNum" sz="quarter" idx="12"/>
          </p:nvPr>
        </p:nvSpPr>
        <p:spPr/>
        <p:txBody>
          <a:bodyPr/>
          <a:lstStyle/>
          <a:p>
            <a:fld id="{F1D45CED-6637-4F40-B3A4-E90A43978B0C}" type="slidenum">
              <a:rPr lang="zh-CN" altLang="en-US" smtClean="0"/>
              <a:t>14</a:t>
            </a:fld>
            <a:endParaRPr lang="zh-CN" altLang="en-US" dirty="0"/>
          </a:p>
        </p:txBody>
      </p:sp>
      <p:sp>
        <p:nvSpPr>
          <p:cNvPr id="23" name="文本框 22">
            <a:extLst>
              <a:ext uri="{FF2B5EF4-FFF2-40B4-BE49-F238E27FC236}">
                <a16:creationId xmlns:a16="http://schemas.microsoft.com/office/drawing/2014/main" id="{26E69216-B20C-4C8D-BE18-2BAD90372EA8}"/>
              </a:ext>
            </a:extLst>
          </p:cNvPr>
          <p:cNvSpPr txBox="1"/>
          <p:nvPr/>
        </p:nvSpPr>
        <p:spPr>
          <a:xfrm>
            <a:off x="425726" y="1561254"/>
            <a:ext cx="5488505" cy="2815258"/>
          </a:xfrm>
          <a:prstGeom prst="rect">
            <a:avLst/>
          </a:prstGeom>
          <a:noFill/>
        </p:spPr>
        <p:txBody>
          <a:bodyPr wrap="square">
            <a:spAutoFit/>
          </a:bodyPr>
          <a:lstStyle/>
          <a:p>
            <a:pPr>
              <a:lnSpc>
                <a:spcPct val="150000"/>
              </a:lnSpc>
            </a:pPr>
            <a:r>
              <a:rPr lang="zh-CN" altLang="en-US" sz="2000" b="0" i="0" dirty="0">
                <a:solidFill>
                  <a:srgbClr val="333333"/>
                </a:solidFill>
                <a:effectLst/>
                <a:latin typeface="arial" panose="020B0604020202020204" pitchFamily="34" charset="0"/>
              </a:rPr>
              <a:t>人工势场法路径规划是由</a:t>
            </a:r>
            <a:r>
              <a:rPr lang="en-US" altLang="zh-CN" sz="2000" b="0" i="0" dirty="0">
                <a:solidFill>
                  <a:srgbClr val="333333"/>
                </a:solidFill>
                <a:effectLst/>
                <a:latin typeface="arial" panose="020B0604020202020204" pitchFamily="34" charset="0"/>
              </a:rPr>
              <a:t>Khatib</a:t>
            </a:r>
            <a:r>
              <a:rPr lang="zh-CN" altLang="en-US" sz="2000" b="0" i="0" dirty="0">
                <a:solidFill>
                  <a:srgbClr val="333333"/>
                </a:solidFill>
                <a:effectLst/>
                <a:latin typeface="arial" panose="020B0604020202020204" pitchFamily="34" charset="0"/>
              </a:rPr>
              <a:t>提出的一种虚拟力法。它的基本思想是将机器人在周围环境中的运动，设计成一种抽象的人造引力场中的运动，目标点对移动机器人（机械臂末端点）产生“引力”，障碍物对移动机器人产生“斥力”，最后通过求合力来控制移动机器人的运动。</a:t>
            </a:r>
            <a:endParaRPr lang="zh-CN" altLang="en-US" sz="2000" dirty="0"/>
          </a:p>
        </p:txBody>
      </p:sp>
      <p:pic>
        <p:nvPicPr>
          <p:cNvPr id="1026" name="Picture 2">
            <a:extLst>
              <a:ext uri="{FF2B5EF4-FFF2-40B4-BE49-F238E27FC236}">
                <a16:creationId xmlns:a16="http://schemas.microsoft.com/office/drawing/2014/main" id="{20D6B256-BC02-4623-A266-DF1D3BE06B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5358" y="1212591"/>
            <a:ext cx="4590483" cy="30541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A32A005-2A59-41BE-AEE0-DAF22C6A91E8}"/>
                  </a:ext>
                </a:extLst>
              </p:cNvPr>
              <p:cNvSpPr txBox="1"/>
              <p:nvPr/>
            </p:nvSpPr>
            <p:spPr>
              <a:xfrm>
                <a:off x="2695753" y="4387435"/>
                <a:ext cx="6436955" cy="1970411"/>
              </a:xfrm>
              <a:prstGeom prst="rect">
                <a:avLst/>
              </a:prstGeom>
              <a:noFill/>
              <a:ln>
                <a:solidFill>
                  <a:schemeClr val="accent1"/>
                </a:solidFill>
              </a:ln>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altLang="zh-CN" b="0" i="1" dirty="0" smtClean="0">
                              <a:latin typeface="Cambria Math" panose="02040503050406030204" pitchFamily="18" charset="0"/>
                            </a:rPr>
                          </m:ctrlPr>
                        </m:accPr>
                        <m:e>
                          <m:r>
                            <a:rPr lang="en-US" altLang="zh-CN" i="1" dirty="0">
                              <a:latin typeface="Cambria Math" panose="02040503050406030204" pitchFamily="18" charset="0"/>
                            </a:rPr>
                            <m:t>𝑣</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𝑣</m:t>
                              </m:r>
                            </m:e>
                          </m:acc>
                        </m:e>
                        <m:sub>
                          <m:r>
                            <a:rPr lang="en-US" altLang="zh-CN" i="1">
                              <a:latin typeface="Cambria Math" panose="02040503050406030204" pitchFamily="18" charset="0"/>
                            </a:rPr>
                            <m:t>𝑑𝑒𝑠</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𝑟𝑒𝑝</m:t>
                          </m:r>
                        </m:sub>
                      </m:sSub>
                    </m:oMath>
                  </m:oMathPara>
                </a14:m>
                <a:endParaRPr lang="en-US" altLang="zh-CN" i="1" dirty="0">
                  <a:latin typeface="Cambria Math" panose="02040503050406030204" pitchFamily="18" charset="0"/>
                </a:endParaRPr>
              </a:p>
              <a:p>
                <a:r>
                  <a:rPr lang="zh-CN" altLang="en-US" dirty="0">
                    <a:latin typeface="Cambria Math" panose="02040503050406030204" pitchFamily="18" charset="0"/>
                  </a:rPr>
                  <a:t>其中：</a:t>
                </a:r>
                <a:endParaRPr lang="en-US" altLang="zh-CN"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𝑑𝑒𝑠</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Φ</m:t>
                          </m:r>
                        </m:e>
                        <m:sub>
                          <m:r>
                            <a:rPr lang="en-US" altLang="zh-CN" b="0" i="1" smtClean="0">
                              <a:latin typeface="Cambria Math" panose="02040503050406030204" pitchFamily="18" charset="0"/>
                            </a:rPr>
                            <m:t>𝑎</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𝑑𝑒𝑠</m:t>
                              </m:r>
                            </m:sub>
                          </m:sSub>
                          <m:r>
                            <a:rPr lang="en-US" altLang="zh-CN" i="1">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𝑟</m:t>
                              </m:r>
                            </m:e>
                          </m:acc>
                        </m:e>
                      </m:d>
                    </m:oMath>
                  </m:oMathPara>
                </a14:m>
                <a:endParaRPr lang="en-US" altLang="zh-CN" dirty="0"/>
              </a:p>
              <a:p>
                <a:pPr/>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𝑟𝑒𝑝</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Φ</m:t>
                                  </m:r>
                                </m:e>
                                <m:sub>
                                  <m:r>
                                    <a:rPr lang="en-US" altLang="zh-CN" b="0" i="1" smtClean="0">
                                      <a:latin typeface="Cambria Math" panose="02040503050406030204" pitchFamily="18" charset="0"/>
                                      <a:ea typeface="Cambria Math" panose="02040503050406030204" pitchFamily="18" charset="0"/>
                                    </a:rPr>
                                    <m:t>𝑟</m:t>
                                  </m:r>
                                </m:sub>
                              </m:sSub>
                              <m:sSup>
                                <m:sSupPr>
                                  <m:ctrlPr>
                                    <a:rPr lang="en-US" altLang="zh-CN" i="1" smtClean="0">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b="0" i="1" smtClean="0">
                                                      <a:latin typeface="Cambria Math" panose="02040503050406030204" pitchFamily="18" charset="0"/>
                                                    </a:rPr>
                                                    <m:t>𝑜𝑏</m:t>
                                                  </m:r>
                                                </m:sub>
                                              </m:sSub>
                                              <m:r>
                                                <a:rPr lang="en-US" altLang="zh-CN" i="1">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𝑟</m:t>
                                                  </m:r>
                                                </m:e>
                                              </m:acc>
                                            </m:e>
                                          </m:d>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𝑜</m:t>
                                              </m:r>
                                            </m:sub>
                                          </m:sSub>
                                        </m:den>
                                      </m:f>
                                    </m:e>
                                  </m:d>
                                </m:e>
                                <m:sup>
                                  <m:r>
                                    <a:rPr lang="en-US" altLang="zh-CN" b="0" i="1" smtClean="0">
                                      <a:latin typeface="Cambria Math" panose="02040503050406030204" pitchFamily="18" charset="0"/>
                                    </a:rPr>
                                    <m:t>2</m:t>
                                  </m:r>
                                </m:sup>
                              </m:sSup>
                              <m:f>
                                <m:fPr>
                                  <m:ctrlPr>
                                    <a:rPr lang="en-US" altLang="zh-CN" i="1" smtClean="0">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𝑜𝑏</m:t>
                                          </m:r>
                                        </m:sub>
                                      </m:sSub>
                                      <m:r>
                                        <a:rPr lang="en-US" altLang="zh-CN" i="1">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𝑟</m:t>
                                          </m:r>
                                        </m:e>
                                      </m:acc>
                                    </m:e>
                                  </m:d>
                                </m:num>
                                <m:den>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𝑜𝑏</m:t>
                                          </m:r>
                                        </m:sub>
                                      </m:sSub>
                                      <m:r>
                                        <a:rPr lang="en-US" altLang="zh-CN" i="1">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𝑟</m:t>
                                          </m:r>
                                        </m:e>
                                      </m:acc>
                                    </m:e>
                                  </m:d>
                                </m:den>
                              </m:f>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𝑜𝑏</m:t>
                                          </m:r>
                                        </m:sub>
                                      </m:sSub>
                                      <m:r>
                                        <a:rPr lang="en-US" altLang="zh-CN" i="1">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𝑟</m:t>
                                          </m:r>
                                        </m:e>
                                      </m:acc>
                                    </m:e>
                                  </m:d>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𝑜</m:t>
                                      </m:r>
                                    </m:sub>
                                  </m:sSub>
                                </m:den>
                              </m:f>
                              <m:r>
                                <a:rPr lang="en-US" altLang="zh-CN" b="0" i="1" smtClean="0">
                                  <a:latin typeface="Cambria Math" panose="02040503050406030204" pitchFamily="18" charset="0"/>
                                </a:rPr>
                                <m:t>&gt;0</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𝑒𝑙𝑠𝑒</m:t>
                              </m:r>
                            </m:e>
                          </m:eqArr>
                        </m:e>
                      </m:d>
                    </m:oMath>
                  </m:oMathPara>
                </a14:m>
                <a:endParaRPr lang="zh-CN" altLang="en-US" dirty="0"/>
              </a:p>
            </p:txBody>
          </p:sp>
        </mc:Choice>
        <mc:Fallback xmlns="">
          <p:sp>
            <p:nvSpPr>
              <p:cNvPr id="3" name="文本框 2">
                <a:extLst>
                  <a:ext uri="{FF2B5EF4-FFF2-40B4-BE49-F238E27FC236}">
                    <a16:creationId xmlns:a16="http://schemas.microsoft.com/office/drawing/2014/main" id="{FA32A005-2A59-41BE-AEE0-DAF22C6A91E8}"/>
                  </a:ext>
                </a:extLst>
              </p:cNvPr>
              <p:cNvSpPr txBox="1">
                <a:spLocks noRot="1" noChangeAspect="1" noMove="1" noResize="1" noEditPoints="1" noAdjustHandles="1" noChangeArrowheads="1" noChangeShapeType="1" noTextEdit="1"/>
              </p:cNvSpPr>
              <p:nvPr/>
            </p:nvSpPr>
            <p:spPr>
              <a:xfrm>
                <a:off x="2695753" y="4387435"/>
                <a:ext cx="6436955" cy="1970411"/>
              </a:xfrm>
              <a:prstGeom prst="rect">
                <a:avLst/>
              </a:prstGeom>
              <a:blipFill>
                <a:blip r:embed="rId6"/>
                <a:stretch>
                  <a:fillRect l="-662" t="-615"/>
                </a:stretch>
              </a:blipFill>
              <a:ln>
                <a:solidFill>
                  <a:schemeClr val="accent1"/>
                </a:solidFill>
              </a:ln>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887565689"/>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06245B85-9C2F-4605-9FCB-7C502E08639B}"/>
              </a:ext>
            </a:extLst>
          </p:cNvPr>
          <p:cNvGrpSpPr/>
          <p:nvPr/>
        </p:nvGrpSpPr>
        <p:grpSpPr>
          <a:xfrm>
            <a:off x="717513" y="1305722"/>
            <a:ext cx="10587573" cy="5259428"/>
            <a:chOff x="0" y="664953"/>
            <a:chExt cx="12192000" cy="5635791"/>
          </a:xfrm>
        </p:grpSpPr>
        <p:pic>
          <p:nvPicPr>
            <p:cNvPr id="27" name="图片 26">
              <a:extLst>
                <a:ext uri="{FF2B5EF4-FFF2-40B4-BE49-F238E27FC236}">
                  <a16:creationId xmlns:a16="http://schemas.microsoft.com/office/drawing/2014/main" id="{D23E1A48-998F-49A8-B527-E88E7D65F308}"/>
                </a:ext>
              </a:extLst>
            </p:cNvPr>
            <p:cNvPicPr>
              <a:picLocks noChangeAspect="1"/>
            </p:cNvPicPr>
            <p:nvPr/>
          </p:nvPicPr>
          <p:blipFill>
            <a:blip r:embed="rId4"/>
            <a:stretch>
              <a:fillRect/>
            </a:stretch>
          </p:blipFill>
          <p:spPr>
            <a:xfrm>
              <a:off x="0" y="664953"/>
              <a:ext cx="12192000" cy="5528094"/>
            </a:xfrm>
            <a:prstGeom prst="rect">
              <a:avLst/>
            </a:prstGeom>
          </p:spPr>
        </p:pic>
        <p:sp>
          <p:nvSpPr>
            <p:cNvPr id="28" name="任意多边形: 形状 27">
              <a:extLst>
                <a:ext uri="{FF2B5EF4-FFF2-40B4-BE49-F238E27FC236}">
                  <a16:creationId xmlns:a16="http://schemas.microsoft.com/office/drawing/2014/main" id="{3965A411-9F41-466A-AB31-2D12019D5154}"/>
                </a:ext>
              </a:extLst>
            </p:cNvPr>
            <p:cNvSpPr/>
            <p:nvPr/>
          </p:nvSpPr>
          <p:spPr>
            <a:xfrm>
              <a:off x="2103120" y="1290320"/>
              <a:ext cx="10027920" cy="2113280"/>
            </a:xfrm>
            <a:custGeom>
              <a:avLst/>
              <a:gdLst>
                <a:gd name="connsiteX0" fmla="*/ 0 w 9824720"/>
                <a:gd name="connsiteY0" fmla="*/ 20320 h 2113280"/>
                <a:gd name="connsiteX1" fmla="*/ 9824720 w 9824720"/>
                <a:gd name="connsiteY1" fmla="*/ 0 h 2113280"/>
                <a:gd name="connsiteX2" fmla="*/ 9824720 w 9824720"/>
                <a:gd name="connsiteY2" fmla="*/ 2113280 h 2113280"/>
                <a:gd name="connsiteX3" fmla="*/ 6268720 w 9824720"/>
                <a:gd name="connsiteY3" fmla="*/ 2113280 h 2113280"/>
                <a:gd name="connsiteX4" fmla="*/ 6258560 w 9824720"/>
                <a:gd name="connsiteY4" fmla="*/ 965200 h 2113280"/>
                <a:gd name="connsiteX5" fmla="*/ 0 w 9824720"/>
                <a:gd name="connsiteY5" fmla="*/ 955040 h 2113280"/>
                <a:gd name="connsiteX6" fmla="*/ 0 w 9824720"/>
                <a:gd name="connsiteY6" fmla="*/ 20320 h 21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4720" h="2113280">
                  <a:moveTo>
                    <a:pt x="0" y="20320"/>
                  </a:moveTo>
                  <a:lnTo>
                    <a:pt x="9824720" y="0"/>
                  </a:lnTo>
                  <a:lnTo>
                    <a:pt x="9824720" y="2113280"/>
                  </a:lnTo>
                  <a:lnTo>
                    <a:pt x="6268720" y="2113280"/>
                  </a:lnTo>
                  <a:cubicBezTo>
                    <a:pt x="6265333" y="1730587"/>
                    <a:pt x="6261947" y="1347893"/>
                    <a:pt x="6258560" y="965200"/>
                  </a:cubicBezTo>
                  <a:lnTo>
                    <a:pt x="0" y="955040"/>
                  </a:lnTo>
                  <a:lnTo>
                    <a:pt x="0" y="20320"/>
                  </a:lnTo>
                  <a:close/>
                </a:path>
              </a:pathLst>
            </a:cu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B0919B82-FE01-40B1-A695-76C5DB87BD8B}"/>
                </a:ext>
              </a:extLst>
            </p:cNvPr>
            <p:cNvSpPr txBox="1"/>
            <p:nvPr/>
          </p:nvSpPr>
          <p:spPr>
            <a:xfrm>
              <a:off x="2103120" y="920988"/>
              <a:ext cx="1584960" cy="369332"/>
            </a:xfrm>
            <a:prstGeom prst="rect">
              <a:avLst/>
            </a:prstGeom>
            <a:noFill/>
          </p:spPr>
          <p:txBody>
            <a:bodyPr wrap="square" rtlCol="0">
              <a:spAutoFit/>
            </a:bodyPr>
            <a:lstStyle/>
            <a:p>
              <a:r>
                <a:rPr lang="zh-CN" altLang="en-US" dirty="0">
                  <a:solidFill>
                    <a:schemeClr val="accent5"/>
                  </a:solidFill>
                </a:rPr>
                <a:t>机械臂机构</a:t>
              </a:r>
            </a:p>
          </p:txBody>
        </p:sp>
        <p:sp>
          <p:nvSpPr>
            <p:cNvPr id="30" name="任意多边形: 形状 29">
              <a:extLst>
                <a:ext uri="{FF2B5EF4-FFF2-40B4-BE49-F238E27FC236}">
                  <a16:creationId xmlns:a16="http://schemas.microsoft.com/office/drawing/2014/main" id="{247668BE-B66A-415F-92A8-47693C04318E}"/>
                </a:ext>
              </a:extLst>
            </p:cNvPr>
            <p:cNvSpPr/>
            <p:nvPr/>
          </p:nvSpPr>
          <p:spPr>
            <a:xfrm>
              <a:off x="2042160" y="2407920"/>
              <a:ext cx="3759200" cy="3119120"/>
            </a:xfrm>
            <a:custGeom>
              <a:avLst/>
              <a:gdLst>
                <a:gd name="connsiteX0" fmla="*/ 71120 w 3759200"/>
                <a:gd name="connsiteY0" fmla="*/ 10160 h 3119120"/>
                <a:gd name="connsiteX1" fmla="*/ 3759200 w 3759200"/>
                <a:gd name="connsiteY1" fmla="*/ 20320 h 3119120"/>
                <a:gd name="connsiteX2" fmla="*/ 3759200 w 3759200"/>
                <a:gd name="connsiteY2" fmla="*/ 3108960 h 3119120"/>
                <a:gd name="connsiteX3" fmla="*/ 1239520 w 3759200"/>
                <a:gd name="connsiteY3" fmla="*/ 3119120 h 3119120"/>
                <a:gd name="connsiteX4" fmla="*/ 1259840 w 3759200"/>
                <a:gd name="connsiteY4" fmla="*/ 3088640 h 3119120"/>
                <a:gd name="connsiteX5" fmla="*/ 1280160 w 3759200"/>
                <a:gd name="connsiteY5" fmla="*/ 1300480 h 3119120"/>
                <a:gd name="connsiteX6" fmla="*/ 0 w 3759200"/>
                <a:gd name="connsiteY6" fmla="*/ 1310640 h 3119120"/>
                <a:gd name="connsiteX7" fmla="*/ 20320 w 3759200"/>
                <a:gd name="connsiteY7" fmla="*/ 0 h 3119120"/>
                <a:gd name="connsiteX8" fmla="*/ 71120 w 3759200"/>
                <a:gd name="connsiteY8" fmla="*/ 10160 h 311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9200" h="3119120">
                  <a:moveTo>
                    <a:pt x="71120" y="10160"/>
                  </a:moveTo>
                  <a:lnTo>
                    <a:pt x="3759200" y="20320"/>
                  </a:lnTo>
                  <a:lnTo>
                    <a:pt x="3759200" y="3108960"/>
                  </a:lnTo>
                  <a:lnTo>
                    <a:pt x="1239520" y="3119120"/>
                  </a:lnTo>
                  <a:lnTo>
                    <a:pt x="1259840" y="3088640"/>
                  </a:lnTo>
                  <a:lnTo>
                    <a:pt x="1280160" y="1300480"/>
                  </a:lnTo>
                  <a:lnTo>
                    <a:pt x="0" y="1310640"/>
                  </a:lnTo>
                  <a:lnTo>
                    <a:pt x="20320" y="0"/>
                  </a:lnTo>
                  <a:lnTo>
                    <a:pt x="71120" y="10160"/>
                  </a:lnTo>
                  <a:close/>
                </a:path>
              </a:pathLst>
            </a:cu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B2C18049-480B-4748-AB81-4584D920D0B5}"/>
                </a:ext>
              </a:extLst>
            </p:cNvPr>
            <p:cNvSpPr txBox="1"/>
            <p:nvPr/>
          </p:nvSpPr>
          <p:spPr>
            <a:xfrm>
              <a:off x="4094480" y="2556748"/>
              <a:ext cx="1584960" cy="369332"/>
            </a:xfrm>
            <a:prstGeom prst="rect">
              <a:avLst/>
            </a:prstGeom>
            <a:noFill/>
          </p:spPr>
          <p:txBody>
            <a:bodyPr wrap="square" rtlCol="0">
              <a:spAutoFit/>
            </a:bodyPr>
            <a:lstStyle/>
            <a:p>
              <a:r>
                <a:rPr lang="zh-CN" altLang="en-US" dirty="0">
                  <a:solidFill>
                    <a:schemeClr val="accent2"/>
                  </a:solidFill>
                </a:rPr>
                <a:t>墙体及台架</a:t>
              </a:r>
            </a:p>
          </p:txBody>
        </p:sp>
        <p:sp>
          <p:nvSpPr>
            <p:cNvPr id="32" name="矩形 31">
              <a:extLst>
                <a:ext uri="{FF2B5EF4-FFF2-40B4-BE49-F238E27FC236}">
                  <a16:creationId xmlns:a16="http://schemas.microsoft.com/office/drawing/2014/main" id="{2124818C-4AE3-46FC-8868-906002680F27}"/>
                </a:ext>
              </a:extLst>
            </p:cNvPr>
            <p:cNvSpPr/>
            <p:nvPr/>
          </p:nvSpPr>
          <p:spPr>
            <a:xfrm>
              <a:off x="5984240" y="2184400"/>
              <a:ext cx="1270000" cy="1844567"/>
            </a:xfrm>
            <a:prstGeom prst="rect">
              <a:avLst/>
            </a:prstGeom>
            <a:noFill/>
            <a:ln w="317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832B7139-FB64-45D7-871B-C4115F8C1FD8}"/>
                </a:ext>
              </a:extLst>
            </p:cNvPr>
            <p:cNvSpPr txBox="1"/>
            <p:nvPr/>
          </p:nvSpPr>
          <p:spPr>
            <a:xfrm>
              <a:off x="5831223" y="3988327"/>
              <a:ext cx="1584959" cy="369332"/>
            </a:xfrm>
            <a:prstGeom prst="rect">
              <a:avLst/>
            </a:prstGeom>
            <a:noFill/>
          </p:spPr>
          <p:txBody>
            <a:bodyPr wrap="square" rtlCol="0">
              <a:spAutoFit/>
            </a:bodyPr>
            <a:lstStyle/>
            <a:p>
              <a:r>
                <a:rPr lang="zh-CN" altLang="en-US" dirty="0">
                  <a:solidFill>
                    <a:schemeClr val="accent6">
                      <a:lumMod val="75000"/>
                    </a:schemeClr>
                  </a:solidFill>
                </a:rPr>
                <a:t>正向运动学</a:t>
              </a:r>
            </a:p>
          </p:txBody>
        </p:sp>
        <p:sp>
          <p:nvSpPr>
            <p:cNvPr id="34" name="矩形 33">
              <a:extLst>
                <a:ext uri="{FF2B5EF4-FFF2-40B4-BE49-F238E27FC236}">
                  <a16:creationId xmlns:a16="http://schemas.microsoft.com/office/drawing/2014/main" id="{25B14216-3A9C-4229-9075-AEAF0021385D}"/>
                </a:ext>
              </a:extLst>
            </p:cNvPr>
            <p:cNvSpPr/>
            <p:nvPr/>
          </p:nvSpPr>
          <p:spPr>
            <a:xfrm>
              <a:off x="7249160" y="3405876"/>
              <a:ext cx="3022600" cy="2446284"/>
            </a:xfrm>
            <a:prstGeom prst="rect">
              <a:avLst/>
            </a:prstGeom>
            <a:no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7ACBF57E-25D8-4CBC-816F-27D0F9D0DD67}"/>
                </a:ext>
              </a:extLst>
            </p:cNvPr>
            <p:cNvSpPr txBox="1"/>
            <p:nvPr/>
          </p:nvSpPr>
          <p:spPr>
            <a:xfrm>
              <a:off x="8158480" y="5871499"/>
              <a:ext cx="1825737" cy="395761"/>
            </a:xfrm>
            <a:prstGeom prst="rect">
              <a:avLst/>
            </a:prstGeom>
            <a:noFill/>
          </p:spPr>
          <p:txBody>
            <a:bodyPr wrap="square" rtlCol="0">
              <a:spAutoFit/>
            </a:bodyPr>
            <a:lstStyle/>
            <a:p>
              <a:r>
                <a:rPr lang="zh-CN" altLang="en-US" dirty="0">
                  <a:solidFill>
                    <a:schemeClr val="accent4">
                      <a:lumMod val="75000"/>
                    </a:schemeClr>
                  </a:solidFill>
                </a:rPr>
                <a:t>在线轨迹规划</a:t>
              </a:r>
            </a:p>
          </p:txBody>
        </p:sp>
        <p:sp>
          <p:nvSpPr>
            <p:cNvPr id="36" name="矩形 35">
              <a:extLst>
                <a:ext uri="{FF2B5EF4-FFF2-40B4-BE49-F238E27FC236}">
                  <a16:creationId xmlns:a16="http://schemas.microsoft.com/office/drawing/2014/main" id="{F51EA861-E614-4366-B1FD-6FD57A89D45A}"/>
                </a:ext>
              </a:extLst>
            </p:cNvPr>
            <p:cNvSpPr/>
            <p:nvPr/>
          </p:nvSpPr>
          <p:spPr>
            <a:xfrm>
              <a:off x="182880" y="4584009"/>
              <a:ext cx="3022600" cy="1656821"/>
            </a:xfrm>
            <a:prstGeom prst="rect">
              <a:avLst/>
            </a:prstGeom>
            <a:noFill/>
            <a:ln w="31750">
              <a:solidFill>
                <a:srgbClr val="E77F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BCFA5855-EAEA-4BF7-B568-8429561507BC}"/>
                </a:ext>
              </a:extLst>
            </p:cNvPr>
            <p:cNvSpPr txBox="1"/>
            <p:nvPr/>
          </p:nvSpPr>
          <p:spPr>
            <a:xfrm>
              <a:off x="3205480" y="5931412"/>
              <a:ext cx="1584960" cy="369332"/>
            </a:xfrm>
            <a:prstGeom prst="rect">
              <a:avLst/>
            </a:prstGeom>
            <a:noFill/>
          </p:spPr>
          <p:txBody>
            <a:bodyPr wrap="square" rtlCol="0">
              <a:spAutoFit/>
            </a:bodyPr>
            <a:lstStyle/>
            <a:p>
              <a:r>
                <a:rPr lang="zh-CN" altLang="en-US" dirty="0">
                  <a:solidFill>
                    <a:srgbClr val="E77FC9"/>
                  </a:solidFill>
                </a:rPr>
                <a:t>障碍物滑轨</a:t>
              </a:r>
            </a:p>
          </p:txBody>
        </p:sp>
      </p:grpSp>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sp>
        <p:nvSpPr>
          <p:cNvPr id="92" name="矩形 91">
            <a:extLst>
              <a:ext uri="{FF2B5EF4-FFF2-40B4-BE49-F238E27FC236}">
                <a16:creationId xmlns:a16="http://schemas.microsoft.com/office/drawing/2014/main" id="{0F615FD7-7673-487C-B357-1D89255B0194}"/>
              </a:ext>
            </a:extLst>
          </p:cNvPr>
          <p:cNvSpPr/>
          <p:nvPr/>
        </p:nvSpPr>
        <p:spPr>
          <a:xfrm rot="10800000">
            <a:off x="169027" y="1106376"/>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3" name="组合 92">
            <a:extLst>
              <a:ext uri="{FF2B5EF4-FFF2-40B4-BE49-F238E27FC236}">
                <a16:creationId xmlns:a16="http://schemas.microsoft.com/office/drawing/2014/main" id="{CB84EB9B-D88A-44B6-ACDE-18C11F5AD215}"/>
              </a:ext>
            </a:extLst>
          </p:cNvPr>
          <p:cNvGrpSpPr/>
          <p:nvPr/>
        </p:nvGrpSpPr>
        <p:grpSpPr>
          <a:xfrm rot="10800000">
            <a:off x="3080084" y="1106376"/>
            <a:ext cx="648072" cy="288032"/>
            <a:chOff x="1483073" y="1052736"/>
            <a:chExt cx="648072" cy="288032"/>
          </a:xfrm>
        </p:grpSpPr>
        <p:sp>
          <p:nvSpPr>
            <p:cNvPr id="94" name="椭圆 7">
              <a:extLst>
                <a:ext uri="{FF2B5EF4-FFF2-40B4-BE49-F238E27FC236}">
                  <a16:creationId xmlns:a16="http://schemas.microsoft.com/office/drawing/2014/main" id="{72C3F7D9-41D7-4F56-9861-0E8E9D980D06}"/>
                </a:ext>
              </a:extLst>
            </p:cNvPr>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sp>
          <p:nvSpPr>
            <p:cNvPr id="95" name="椭圆 8">
              <a:extLst>
                <a:ext uri="{FF2B5EF4-FFF2-40B4-BE49-F238E27FC236}">
                  <a16:creationId xmlns:a16="http://schemas.microsoft.com/office/drawing/2014/main" id="{B99B8F47-3374-49B5-8D37-3712DC2DBC49}"/>
                </a:ext>
              </a:extLst>
            </p:cNvPr>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grpSp>
      <p:sp>
        <p:nvSpPr>
          <p:cNvPr id="96" name="TextBox 5">
            <a:extLst>
              <a:ext uri="{FF2B5EF4-FFF2-40B4-BE49-F238E27FC236}">
                <a16:creationId xmlns:a16="http://schemas.microsoft.com/office/drawing/2014/main" id="{8C7D830A-C6BE-412C-9E75-51D47638C3F6}"/>
              </a:ext>
            </a:extLst>
          </p:cNvPr>
          <p:cNvSpPr txBox="1"/>
          <p:nvPr/>
        </p:nvSpPr>
        <p:spPr>
          <a:xfrm>
            <a:off x="457060" y="958004"/>
            <a:ext cx="2623024"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在线路径规划</a:t>
            </a:r>
          </a:p>
        </p:txBody>
      </p:sp>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7" name="灯片编号占位符 16">
            <a:extLst>
              <a:ext uri="{FF2B5EF4-FFF2-40B4-BE49-F238E27FC236}">
                <a16:creationId xmlns:a16="http://schemas.microsoft.com/office/drawing/2014/main" id="{5A44C7CD-AF47-4593-8D62-33FE9DC7921C}"/>
              </a:ext>
            </a:extLst>
          </p:cNvPr>
          <p:cNvSpPr>
            <a:spLocks noGrp="1"/>
          </p:cNvSpPr>
          <p:nvPr>
            <p:ph type="sldNum" sz="quarter" idx="12"/>
          </p:nvPr>
        </p:nvSpPr>
        <p:spPr/>
        <p:txBody>
          <a:bodyPr/>
          <a:lstStyle/>
          <a:p>
            <a:fld id="{F1D45CED-6637-4F40-B3A4-E90A43978B0C}"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2507533568"/>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_wotop">
            <a:hlinkClick r:id="" action="ppaction://media"/>
            <a:extLst>
              <a:ext uri="{FF2B5EF4-FFF2-40B4-BE49-F238E27FC236}">
                <a16:creationId xmlns:a16="http://schemas.microsoft.com/office/drawing/2014/main" id="{E16652E4-EF94-4C35-A278-6AE97D259EA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306830" y="1032179"/>
            <a:ext cx="4225290" cy="2784232"/>
          </a:xfrm>
          <a:prstGeom prst="rect">
            <a:avLst/>
          </a:prstGeom>
        </p:spPr>
      </p:pic>
      <p:pic>
        <p:nvPicPr>
          <p:cNvPr id="3" name="online_wo">
            <a:hlinkClick r:id="" action="ppaction://media"/>
            <a:extLst>
              <a:ext uri="{FF2B5EF4-FFF2-40B4-BE49-F238E27FC236}">
                <a16:creationId xmlns:a16="http://schemas.microsoft.com/office/drawing/2014/main" id="{DC9FF2D8-4386-4C9E-8146-ED84FE2E2DC9}"/>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510281" y="3912217"/>
            <a:ext cx="4225290" cy="2784232"/>
          </a:xfrm>
          <a:prstGeom prst="rect">
            <a:avLst/>
          </a:prstGeom>
        </p:spPr>
      </p:pic>
      <p:pic>
        <p:nvPicPr>
          <p:cNvPr id="4" name="online_wolateral">
            <a:hlinkClick r:id="" action="ppaction://media"/>
            <a:extLst>
              <a:ext uri="{FF2B5EF4-FFF2-40B4-BE49-F238E27FC236}">
                <a16:creationId xmlns:a16="http://schemas.microsoft.com/office/drawing/2014/main" id="{C5020D1B-7225-407B-ABD4-6596507B059C}"/>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740401" y="1032179"/>
            <a:ext cx="4225290" cy="2784232"/>
          </a:xfrm>
          <a:prstGeom prst="rect">
            <a:avLst/>
          </a:prstGeom>
        </p:spPr>
      </p:pic>
      <p:sp>
        <p:nvSpPr>
          <p:cNvPr id="6" name="文本框 5">
            <a:extLst>
              <a:ext uri="{FF2B5EF4-FFF2-40B4-BE49-F238E27FC236}">
                <a16:creationId xmlns:a16="http://schemas.microsoft.com/office/drawing/2014/main" id="{CF17C511-6C31-4050-BDC9-B99235EF3B4E}"/>
              </a:ext>
            </a:extLst>
          </p:cNvPr>
          <p:cNvSpPr txBox="1"/>
          <p:nvPr/>
        </p:nvSpPr>
        <p:spPr>
          <a:xfrm>
            <a:off x="4032241" y="4036695"/>
            <a:ext cx="3416320" cy="369332"/>
          </a:xfrm>
          <a:prstGeom prst="rect">
            <a:avLst/>
          </a:prstGeom>
          <a:noFill/>
        </p:spPr>
        <p:txBody>
          <a:bodyPr wrap="none" rtlCol="0">
            <a:spAutoFit/>
          </a:bodyPr>
          <a:lstStyle/>
          <a:p>
            <a:r>
              <a:rPr lang="zh-CN" altLang="en-US" dirty="0"/>
              <a:t>在线规划效果演示（无障碍物）</a:t>
            </a:r>
          </a:p>
        </p:txBody>
      </p:sp>
      <p:sp>
        <p:nvSpPr>
          <p:cNvPr id="7" name="矩形 6">
            <a:extLst>
              <a:ext uri="{FF2B5EF4-FFF2-40B4-BE49-F238E27FC236}">
                <a16:creationId xmlns:a16="http://schemas.microsoft.com/office/drawing/2014/main" id="{0CC0142C-5627-4CDC-B836-67E0C6C9B381}"/>
              </a:ext>
            </a:extLst>
          </p:cNvPr>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8" name="组合 7">
            <a:extLst>
              <a:ext uri="{FF2B5EF4-FFF2-40B4-BE49-F238E27FC236}">
                <a16:creationId xmlns:a16="http://schemas.microsoft.com/office/drawing/2014/main" id="{FAD526C7-5285-44D2-8216-5A84B5BB2B42}"/>
              </a:ext>
            </a:extLst>
          </p:cNvPr>
          <p:cNvGrpSpPr/>
          <p:nvPr/>
        </p:nvGrpSpPr>
        <p:grpSpPr>
          <a:xfrm>
            <a:off x="2" y="855134"/>
            <a:ext cx="12191999" cy="81239"/>
            <a:chOff x="30834" y="1305568"/>
            <a:chExt cx="8816454" cy="66133"/>
          </a:xfrm>
        </p:grpSpPr>
        <p:sp>
          <p:nvSpPr>
            <p:cNvPr id="9" name="矩形 8">
              <a:extLst>
                <a:ext uri="{FF2B5EF4-FFF2-40B4-BE49-F238E27FC236}">
                  <a16:creationId xmlns:a16="http://schemas.microsoft.com/office/drawing/2014/main" id="{2BAFD8CB-B4C2-4EE5-BA4C-AC9E515F5E84}"/>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10" name="矩形 9">
              <a:extLst>
                <a:ext uri="{FF2B5EF4-FFF2-40B4-BE49-F238E27FC236}">
                  <a16:creationId xmlns:a16="http://schemas.microsoft.com/office/drawing/2014/main" id="{FC27755D-68F6-47AF-8817-2F897EB30210}"/>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1" name="图片 10">
            <a:extLst>
              <a:ext uri="{FF2B5EF4-FFF2-40B4-BE49-F238E27FC236}">
                <a16:creationId xmlns:a16="http://schemas.microsoft.com/office/drawing/2014/main" id="{CE1C8DD4-3634-43D0-90B8-E3FBFDBF4A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cxnSp>
        <p:nvCxnSpPr>
          <p:cNvPr id="12" name="直接连接符 11">
            <a:extLst>
              <a:ext uri="{FF2B5EF4-FFF2-40B4-BE49-F238E27FC236}">
                <a16:creationId xmlns:a16="http://schemas.microsoft.com/office/drawing/2014/main" id="{6274E6A2-70E0-4A21-9B02-F0A8F2028FB1}"/>
              </a:ext>
            </a:extLst>
          </p:cNvPr>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椭圆 16">
            <a:extLst>
              <a:ext uri="{FF2B5EF4-FFF2-40B4-BE49-F238E27FC236}">
                <a16:creationId xmlns:a16="http://schemas.microsoft.com/office/drawing/2014/main" id="{0BB15FF1-85F8-44E4-BBCE-6DD0048696DB}"/>
              </a:ext>
            </a:extLst>
          </p:cNvPr>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4" name="椭圆 17">
            <a:extLst>
              <a:ext uri="{FF2B5EF4-FFF2-40B4-BE49-F238E27FC236}">
                <a16:creationId xmlns:a16="http://schemas.microsoft.com/office/drawing/2014/main" id="{CA54BF0B-346F-47F7-9588-8BB78D600AA9}"/>
              </a:ext>
            </a:extLst>
          </p:cNvPr>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5" name="灯片编号占位符 16">
            <a:extLst>
              <a:ext uri="{FF2B5EF4-FFF2-40B4-BE49-F238E27FC236}">
                <a16:creationId xmlns:a16="http://schemas.microsoft.com/office/drawing/2014/main" id="{A09D32D4-C351-4766-891C-8316A848E3B7}"/>
              </a:ext>
            </a:extLst>
          </p:cNvPr>
          <p:cNvSpPr>
            <a:spLocks noGrp="1"/>
          </p:cNvSpPr>
          <p:nvPr>
            <p:ph type="sldNum" sz="quarter" idx="12"/>
          </p:nvPr>
        </p:nvSpPr>
        <p:spPr>
          <a:xfrm>
            <a:off x="8610600" y="6356350"/>
            <a:ext cx="2743200" cy="365125"/>
          </a:xfrm>
        </p:spPr>
        <p:txBody>
          <a:bodyPr/>
          <a:lstStyle/>
          <a:p>
            <a:fld id="{F1D45CED-6637-4F40-B3A4-E90A43978B0C}" type="slidenum">
              <a:rPr lang="zh-CN" altLang="en-US" smtClean="0"/>
              <a:t>16</a:t>
            </a:fld>
            <a:endParaRPr lang="zh-CN" altLang="en-US" dirty="0"/>
          </a:p>
        </p:txBody>
      </p:sp>
    </p:spTree>
    <p:extLst>
      <p:ext uri="{BB962C8B-B14F-4D97-AF65-F5344CB8AC3E}">
        <p14:creationId xmlns:p14="http://schemas.microsoft.com/office/powerpoint/2010/main" val="97624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41" fill="hold"/>
                                        <p:tgtEl>
                                          <p:spTgt spid="2"/>
                                        </p:tgtEl>
                                      </p:cBhvr>
                                    </p:cmd>
                                  </p:childTnLst>
                                </p:cTn>
                              </p:par>
                              <p:par>
                                <p:cTn id="7" presetID="1" presetClass="mediacall" presetSubtype="0" fill="hold" nodeType="withEffect">
                                  <p:stCondLst>
                                    <p:cond delay="0"/>
                                  </p:stCondLst>
                                  <p:childTnLst>
                                    <p:cmd type="call" cmd="playFrom(0.0)">
                                      <p:cBhvr>
                                        <p:cTn id="8" dur="12041" fill="hold"/>
                                        <p:tgtEl>
                                          <p:spTgt spid="3"/>
                                        </p:tgtEl>
                                      </p:cBhvr>
                                    </p:cmd>
                                  </p:childTnLst>
                                </p:cTn>
                              </p:par>
                              <p:par>
                                <p:cTn id="9" presetID="1" presetClass="mediacall" presetSubtype="0" fill="hold" nodeType="withEffect">
                                  <p:stCondLst>
                                    <p:cond delay="0"/>
                                  </p:stCondLst>
                                  <p:childTnLst>
                                    <p:cmd type="call" cmd="playFrom(0.0)">
                                      <p:cBhvr>
                                        <p:cTn id="10" dur="12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_top1">
            <a:hlinkClick r:id="" action="ppaction://media"/>
            <a:extLst>
              <a:ext uri="{FF2B5EF4-FFF2-40B4-BE49-F238E27FC236}">
                <a16:creationId xmlns:a16="http://schemas.microsoft.com/office/drawing/2014/main" id="{0E497DDF-6868-4325-8EEA-C7D7561EE4D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428116" y="1036954"/>
            <a:ext cx="4530090" cy="2709587"/>
          </a:xfrm>
          <a:prstGeom prst="rect">
            <a:avLst/>
          </a:prstGeom>
        </p:spPr>
      </p:pic>
      <p:pic>
        <p:nvPicPr>
          <p:cNvPr id="3" name="online1">
            <a:hlinkClick r:id="" action="ppaction://media"/>
            <a:extLst>
              <a:ext uri="{FF2B5EF4-FFF2-40B4-BE49-F238E27FC236}">
                <a16:creationId xmlns:a16="http://schemas.microsoft.com/office/drawing/2014/main" id="{8E9E5877-7FB6-4507-9B12-E4F67B58E068}"/>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830955" y="3782753"/>
            <a:ext cx="4530090" cy="2709587"/>
          </a:xfrm>
          <a:prstGeom prst="rect">
            <a:avLst/>
          </a:prstGeom>
        </p:spPr>
      </p:pic>
      <p:pic>
        <p:nvPicPr>
          <p:cNvPr id="4" name="online_lateral1">
            <a:hlinkClick r:id="" action="ppaction://media"/>
            <a:extLst>
              <a:ext uri="{FF2B5EF4-FFF2-40B4-BE49-F238E27FC236}">
                <a16:creationId xmlns:a16="http://schemas.microsoft.com/office/drawing/2014/main" id="{408EECDD-511F-4F5F-8F9B-1D3EC660EBD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233795" y="1036955"/>
            <a:ext cx="4530090" cy="2709587"/>
          </a:xfrm>
          <a:prstGeom prst="rect">
            <a:avLst/>
          </a:prstGeom>
        </p:spPr>
      </p:pic>
      <p:sp>
        <p:nvSpPr>
          <p:cNvPr id="7" name="矩形 6">
            <a:extLst>
              <a:ext uri="{FF2B5EF4-FFF2-40B4-BE49-F238E27FC236}">
                <a16:creationId xmlns:a16="http://schemas.microsoft.com/office/drawing/2014/main" id="{BD50F5B8-DBD0-42B1-A56C-F3A54BA7F347}"/>
              </a:ext>
            </a:extLst>
          </p:cNvPr>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8" name="组合 7">
            <a:extLst>
              <a:ext uri="{FF2B5EF4-FFF2-40B4-BE49-F238E27FC236}">
                <a16:creationId xmlns:a16="http://schemas.microsoft.com/office/drawing/2014/main" id="{1A51EF7D-C5D8-4B39-8D8B-FDF457E39ACE}"/>
              </a:ext>
            </a:extLst>
          </p:cNvPr>
          <p:cNvGrpSpPr/>
          <p:nvPr/>
        </p:nvGrpSpPr>
        <p:grpSpPr>
          <a:xfrm>
            <a:off x="2" y="855134"/>
            <a:ext cx="12191999" cy="81239"/>
            <a:chOff x="30834" y="1305568"/>
            <a:chExt cx="8816454" cy="66133"/>
          </a:xfrm>
        </p:grpSpPr>
        <p:sp>
          <p:nvSpPr>
            <p:cNvPr id="9" name="矩形 8">
              <a:extLst>
                <a:ext uri="{FF2B5EF4-FFF2-40B4-BE49-F238E27FC236}">
                  <a16:creationId xmlns:a16="http://schemas.microsoft.com/office/drawing/2014/main" id="{E92691CD-C784-4887-8391-13855176AE72}"/>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10" name="矩形 9">
              <a:extLst>
                <a:ext uri="{FF2B5EF4-FFF2-40B4-BE49-F238E27FC236}">
                  <a16:creationId xmlns:a16="http://schemas.microsoft.com/office/drawing/2014/main" id="{EC59835A-A284-4949-BCFC-706E7E484C54}"/>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1" name="图片 10">
            <a:extLst>
              <a:ext uri="{FF2B5EF4-FFF2-40B4-BE49-F238E27FC236}">
                <a16:creationId xmlns:a16="http://schemas.microsoft.com/office/drawing/2014/main" id="{1507CDE7-9EB5-460C-AA92-148731EDE4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cxnSp>
        <p:nvCxnSpPr>
          <p:cNvPr id="12" name="直接连接符 11">
            <a:extLst>
              <a:ext uri="{FF2B5EF4-FFF2-40B4-BE49-F238E27FC236}">
                <a16:creationId xmlns:a16="http://schemas.microsoft.com/office/drawing/2014/main" id="{53C3B58B-A95E-434C-8EFA-E1D63A29DDC3}"/>
              </a:ext>
            </a:extLst>
          </p:cNvPr>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椭圆 16">
            <a:extLst>
              <a:ext uri="{FF2B5EF4-FFF2-40B4-BE49-F238E27FC236}">
                <a16:creationId xmlns:a16="http://schemas.microsoft.com/office/drawing/2014/main" id="{6301E9CB-6E65-40DA-BB16-0DE8F013DD1A}"/>
              </a:ext>
            </a:extLst>
          </p:cNvPr>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4" name="椭圆 17">
            <a:extLst>
              <a:ext uri="{FF2B5EF4-FFF2-40B4-BE49-F238E27FC236}">
                <a16:creationId xmlns:a16="http://schemas.microsoft.com/office/drawing/2014/main" id="{1561D5B9-EFB7-4FB3-8AFE-A2DAA43D8DAF}"/>
              </a:ext>
            </a:extLst>
          </p:cNvPr>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5" name="灯片编号占位符 16">
            <a:extLst>
              <a:ext uri="{FF2B5EF4-FFF2-40B4-BE49-F238E27FC236}">
                <a16:creationId xmlns:a16="http://schemas.microsoft.com/office/drawing/2014/main" id="{527B9728-A4F6-41F7-AA38-79B6495DF3FD}"/>
              </a:ext>
            </a:extLst>
          </p:cNvPr>
          <p:cNvSpPr>
            <a:spLocks noGrp="1"/>
          </p:cNvSpPr>
          <p:nvPr>
            <p:ph type="sldNum" sz="quarter" idx="12"/>
          </p:nvPr>
        </p:nvSpPr>
        <p:spPr>
          <a:xfrm>
            <a:off x="8610600" y="6356350"/>
            <a:ext cx="2743200" cy="365125"/>
          </a:xfrm>
        </p:spPr>
        <p:txBody>
          <a:bodyPr/>
          <a:lstStyle/>
          <a:p>
            <a:fld id="{F1D45CED-6637-4F40-B3A4-E90A43978B0C}" type="slidenum">
              <a:rPr lang="zh-CN" altLang="en-US" smtClean="0"/>
              <a:t>17</a:t>
            </a:fld>
            <a:endParaRPr lang="zh-CN" altLang="en-US" dirty="0"/>
          </a:p>
        </p:txBody>
      </p:sp>
      <p:sp>
        <p:nvSpPr>
          <p:cNvPr id="16" name="文本框 15">
            <a:extLst>
              <a:ext uri="{FF2B5EF4-FFF2-40B4-BE49-F238E27FC236}">
                <a16:creationId xmlns:a16="http://schemas.microsoft.com/office/drawing/2014/main" id="{AF7F6077-BFF6-490E-BFE3-D02DA04265ED}"/>
              </a:ext>
            </a:extLst>
          </p:cNvPr>
          <p:cNvSpPr txBox="1"/>
          <p:nvPr/>
        </p:nvSpPr>
        <p:spPr>
          <a:xfrm>
            <a:off x="4373904" y="4017733"/>
            <a:ext cx="3647152" cy="369332"/>
          </a:xfrm>
          <a:prstGeom prst="rect">
            <a:avLst/>
          </a:prstGeom>
          <a:noFill/>
        </p:spPr>
        <p:txBody>
          <a:bodyPr wrap="none" rtlCol="0">
            <a:spAutoFit/>
          </a:bodyPr>
          <a:lstStyle/>
          <a:p>
            <a:r>
              <a:rPr lang="zh-CN" altLang="en-US" dirty="0"/>
              <a:t>在线规划效果演示（固定障碍物）</a:t>
            </a:r>
          </a:p>
        </p:txBody>
      </p:sp>
    </p:spTree>
    <p:extLst>
      <p:ext uri="{BB962C8B-B14F-4D97-AF65-F5344CB8AC3E}">
        <p14:creationId xmlns:p14="http://schemas.microsoft.com/office/powerpoint/2010/main" val="67385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0" fill="hold"/>
                                        <p:tgtEl>
                                          <p:spTgt spid="2"/>
                                        </p:tgtEl>
                                      </p:cBhvr>
                                    </p:cmd>
                                  </p:childTnLst>
                                </p:cTn>
                              </p:par>
                              <p:par>
                                <p:cTn id="7" presetID="1" presetClass="mediacall" presetSubtype="0" fill="hold" nodeType="withEffect">
                                  <p:stCondLst>
                                    <p:cond delay="0"/>
                                  </p:stCondLst>
                                  <p:childTnLst>
                                    <p:cmd type="call" cmd="playFrom(0.0)">
                                      <p:cBhvr>
                                        <p:cTn id="8" dur="20000" fill="hold"/>
                                        <p:tgtEl>
                                          <p:spTgt spid="3"/>
                                        </p:tgtEl>
                                      </p:cBhvr>
                                    </p:cmd>
                                  </p:childTnLst>
                                </p:cTn>
                              </p:par>
                              <p:par>
                                <p:cTn id="9" presetID="1" presetClass="mediacall" presetSubtype="0" fill="hold" nodeType="withEffect">
                                  <p:stCondLst>
                                    <p:cond delay="0"/>
                                  </p:stCondLst>
                                  <p:childTnLst>
                                    <p:cmd type="call" cmd="playFrom(0.0)">
                                      <p:cBhvr>
                                        <p:cTn id="10"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_slidelateral1">
            <a:hlinkClick r:id="" action="ppaction://media"/>
            <a:extLst>
              <a:ext uri="{FF2B5EF4-FFF2-40B4-BE49-F238E27FC236}">
                <a16:creationId xmlns:a16="http://schemas.microsoft.com/office/drawing/2014/main" id="{19367AF6-4FE0-4B8C-9424-C76FE32E13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895340" y="1033481"/>
            <a:ext cx="4673336" cy="2795266"/>
          </a:xfrm>
          <a:prstGeom prst="rect">
            <a:avLst/>
          </a:prstGeom>
        </p:spPr>
      </p:pic>
      <p:pic>
        <p:nvPicPr>
          <p:cNvPr id="6" name="online_slidetop1">
            <a:hlinkClick r:id="" action="ppaction://media"/>
            <a:extLst>
              <a:ext uri="{FF2B5EF4-FFF2-40B4-BE49-F238E27FC236}">
                <a16:creationId xmlns:a16="http://schemas.microsoft.com/office/drawing/2014/main" id="{A707AB7F-EA43-4B1E-8939-38E0014B355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77880" y="1033481"/>
            <a:ext cx="4673336" cy="2795266"/>
          </a:xfrm>
          <a:prstGeom prst="rect">
            <a:avLst/>
          </a:prstGeom>
        </p:spPr>
      </p:pic>
      <p:pic>
        <p:nvPicPr>
          <p:cNvPr id="7" name="online_slide1">
            <a:hlinkClick r:id="" action="ppaction://media"/>
            <a:extLst>
              <a:ext uri="{FF2B5EF4-FFF2-40B4-BE49-F238E27FC236}">
                <a16:creationId xmlns:a16="http://schemas.microsoft.com/office/drawing/2014/main" id="{BD805D7A-3395-4118-8A7E-B7F12C7C253A}"/>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424783" y="3926209"/>
            <a:ext cx="4673336" cy="2795266"/>
          </a:xfrm>
          <a:prstGeom prst="rect">
            <a:avLst/>
          </a:prstGeom>
        </p:spPr>
      </p:pic>
      <p:sp>
        <p:nvSpPr>
          <p:cNvPr id="9" name="矩形 8">
            <a:extLst>
              <a:ext uri="{FF2B5EF4-FFF2-40B4-BE49-F238E27FC236}">
                <a16:creationId xmlns:a16="http://schemas.microsoft.com/office/drawing/2014/main" id="{F46E340A-B1A8-48CB-ACDD-3AB1BFC57E94}"/>
              </a:ext>
            </a:extLst>
          </p:cNvPr>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10" name="组合 9">
            <a:extLst>
              <a:ext uri="{FF2B5EF4-FFF2-40B4-BE49-F238E27FC236}">
                <a16:creationId xmlns:a16="http://schemas.microsoft.com/office/drawing/2014/main" id="{2A554C4F-4C13-4729-B68D-F51FB9C439D2}"/>
              </a:ext>
            </a:extLst>
          </p:cNvPr>
          <p:cNvGrpSpPr/>
          <p:nvPr/>
        </p:nvGrpSpPr>
        <p:grpSpPr>
          <a:xfrm>
            <a:off x="2" y="855134"/>
            <a:ext cx="12191999" cy="81239"/>
            <a:chOff x="30834" y="1305568"/>
            <a:chExt cx="8816454" cy="66133"/>
          </a:xfrm>
        </p:grpSpPr>
        <p:sp>
          <p:nvSpPr>
            <p:cNvPr id="11" name="矩形 10">
              <a:extLst>
                <a:ext uri="{FF2B5EF4-FFF2-40B4-BE49-F238E27FC236}">
                  <a16:creationId xmlns:a16="http://schemas.microsoft.com/office/drawing/2014/main" id="{BFDAB2F4-5297-4DB9-BC5D-1AF268479662}"/>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12" name="矩形 11">
              <a:extLst>
                <a:ext uri="{FF2B5EF4-FFF2-40B4-BE49-F238E27FC236}">
                  <a16:creationId xmlns:a16="http://schemas.microsoft.com/office/drawing/2014/main" id="{5606D08F-348A-4891-867A-E6D84E6708D4}"/>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3" name="图片 12">
            <a:extLst>
              <a:ext uri="{FF2B5EF4-FFF2-40B4-BE49-F238E27FC236}">
                <a16:creationId xmlns:a16="http://schemas.microsoft.com/office/drawing/2014/main" id="{C3E00727-FA2E-4E5F-AEF9-3C527BA0A5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cxnSp>
        <p:nvCxnSpPr>
          <p:cNvPr id="14" name="直接连接符 13">
            <a:extLst>
              <a:ext uri="{FF2B5EF4-FFF2-40B4-BE49-F238E27FC236}">
                <a16:creationId xmlns:a16="http://schemas.microsoft.com/office/drawing/2014/main" id="{167D4600-EDDC-465C-9F83-44B7FDEB2FE2}"/>
              </a:ext>
            </a:extLst>
          </p:cNvPr>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椭圆 16">
            <a:extLst>
              <a:ext uri="{FF2B5EF4-FFF2-40B4-BE49-F238E27FC236}">
                <a16:creationId xmlns:a16="http://schemas.microsoft.com/office/drawing/2014/main" id="{3622D6C8-8942-46AD-8188-6A5EDE54F732}"/>
              </a:ext>
            </a:extLst>
          </p:cNvPr>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6" name="椭圆 17">
            <a:extLst>
              <a:ext uri="{FF2B5EF4-FFF2-40B4-BE49-F238E27FC236}">
                <a16:creationId xmlns:a16="http://schemas.microsoft.com/office/drawing/2014/main" id="{659804FC-9C5C-4F53-853C-BE1E161F6BD6}"/>
              </a:ext>
            </a:extLst>
          </p:cNvPr>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7" name="灯片编号占位符 16">
            <a:extLst>
              <a:ext uri="{FF2B5EF4-FFF2-40B4-BE49-F238E27FC236}">
                <a16:creationId xmlns:a16="http://schemas.microsoft.com/office/drawing/2014/main" id="{48593A85-EE4C-4B16-B000-AE48521E85C7}"/>
              </a:ext>
            </a:extLst>
          </p:cNvPr>
          <p:cNvSpPr>
            <a:spLocks noGrp="1"/>
          </p:cNvSpPr>
          <p:nvPr>
            <p:ph type="sldNum" sz="quarter" idx="12"/>
          </p:nvPr>
        </p:nvSpPr>
        <p:spPr>
          <a:xfrm>
            <a:off x="8610600" y="6356350"/>
            <a:ext cx="2743200" cy="365125"/>
          </a:xfrm>
        </p:spPr>
        <p:txBody>
          <a:bodyPr/>
          <a:lstStyle/>
          <a:p>
            <a:fld id="{F1D45CED-6637-4F40-B3A4-E90A43978B0C}" type="slidenum">
              <a:rPr lang="zh-CN" altLang="en-US" smtClean="0"/>
              <a:t>18</a:t>
            </a:fld>
            <a:endParaRPr lang="zh-CN" altLang="en-US" dirty="0"/>
          </a:p>
        </p:txBody>
      </p:sp>
      <p:sp>
        <p:nvSpPr>
          <p:cNvPr id="18" name="文本框 17">
            <a:extLst>
              <a:ext uri="{FF2B5EF4-FFF2-40B4-BE49-F238E27FC236}">
                <a16:creationId xmlns:a16="http://schemas.microsoft.com/office/drawing/2014/main" id="{692B1F90-2811-443A-8A14-D93388A1B05B}"/>
              </a:ext>
            </a:extLst>
          </p:cNvPr>
          <p:cNvSpPr txBox="1"/>
          <p:nvPr/>
        </p:nvSpPr>
        <p:spPr>
          <a:xfrm>
            <a:off x="3937875" y="3946673"/>
            <a:ext cx="3647152" cy="369332"/>
          </a:xfrm>
          <a:prstGeom prst="rect">
            <a:avLst/>
          </a:prstGeom>
          <a:noFill/>
        </p:spPr>
        <p:txBody>
          <a:bodyPr wrap="none" rtlCol="0">
            <a:spAutoFit/>
          </a:bodyPr>
          <a:lstStyle/>
          <a:p>
            <a:r>
              <a:rPr lang="zh-CN" altLang="en-US" dirty="0"/>
              <a:t>在线规划效果演示（移动障碍物）</a:t>
            </a:r>
          </a:p>
        </p:txBody>
      </p:sp>
    </p:spTree>
    <p:extLst>
      <p:ext uri="{BB962C8B-B14F-4D97-AF65-F5344CB8AC3E}">
        <p14:creationId xmlns:p14="http://schemas.microsoft.com/office/powerpoint/2010/main" val="193221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0" fill="hold"/>
                                        <p:tgtEl>
                                          <p:spTgt spid="5"/>
                                        </p:tgtEl>
                                      </p:cBhvr>
                                    </p:cmd>
                                  </p:childTnLst>
                                </p:cTn>
                              </p:par>
                              <p:par>
                                <p:cTn id="7" presetID="1" presetClass="mediacall" presetSubtype="0" fill="hold" nodeType="withEffect">
                                  <p:stCondLst>
                                    <p:cond delay="0"/>
                                  </p:stCondLst>
                                  <p:childTnLst>
                                    <p:cmd type="call" cmd="playFrom(0.0)">
                                      <p:cBhvr>
                                        <p:cTn id="8" dur="20000" fill="hold"/>
                                        <p:tgtEl>
                                          <p:spTgt spid="6"/>
                                        </p:tgtEl>
                                      </p:cBhvr>
                                    </p:cmd>
                                  </p:childTnLst>
                                </p:cTn>
                              </p:par>
                              <p:par>
                                <p:cTn id="9" presetID="1" presetClass="mediacall" presetSubtype="0" fill="hold" nodeType="withEffect">
                                  <p:stCondLst>
                                    <p:cond delay="0"/>
                                  </p:stCondLst>
                                  <p:childTnLst>
                                    <p:cmd type="call" cmd="playFrom(0.0)">
                                      <p:cBhvr>
                                        <p:cTn id="10"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12192000" cy="3654675"/>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5" name="TextBox 5"/>
          <p:cNvSpPr txBox="1"/>
          <p:nvPr/>
        </p:nvSpPr>
        <p:spPr>
          <a:xfrm>
            <a:off x="2248985" y="1235799"/>
            <a:ext cx="7694007" cy="2177840"/>
          </a:xfrm>
          <a:prstGeom prst="rect">
            <a:avLst/>
          </a:prstGeom>
          <a:noFill/>
        </p:spPr>
        <p:txBody>
          <a:bodyPr wrap="square" rtlCol="0">
            <a:spAutoFit/>
          </a:bodyPr>
          <a:lstStyle/>
          <a:p>
            <a:pPr algn="ctr">
              <a:lnSpc>
                <a:spcPct val="150000"/>
              </a:lnSpc>
            </a:pPr>
            <a:r>
              <a:rPr lang="zh-CN" altLang="en-US" sz="4800" b="1" dirty="0">
                <a:solidFill>
                  <a:prstClr val="white"/>
                </a:solidFill>
                <a:latin typeface="微软雅黑" panose="020B0503020204020204" pitchFamily="34" charset="-122"/>
                <a:ea typeface="微软雅黑" panose="020B0503020204020204" pitchFamily="34" charset="-122"/>
              </a:rPr>
              <a:t> 谢谢！</a:t>
            </a:r>
            <a:endParaRPr lang="en-US" altLang="zh-CN" sz="4800" b="1" dirty="0">
              <a:solidFill>
                <a:prstClr val="white"/>
              </a:solidFill>
              <a:latin typeface="微软雅黑" panose="020B0503020204020204" pitchFamily="34" charset="-122"/>
              <a:ea typeface="微软雅黑" panose="020B0503020204020204" pitchFamily="34" charset="-122"/>
            </a:endParaRPr>
          </a:p>
          <a:p>
            <a:pPr algn="ctr">
              <a:lnSpc>
                <a:spcPct val="150000"/>
              </a:lnSpc>
            </a:pPr>
            <a:r>
              <a:rPr lang="zh-CN" altLang="en-US" sz="4800" b="1" dirty="0">
                <a:solidFill>
                  <a:prstClr val="white"/>
                </a:solidFill>
                <a:latin typeface="微软雅黑" panose="020B0503020204020204" pitchFamily="34" charset="-122"/>
                <a:ea typeface="微软雅黑" panose="020B0503020204020204" pitchFamily="34" charset="-122"/>
              </a:rPr>
              <a:t>敬请批评指正</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218670" y="6221563"/>
            <a:ext cx="424343" cy="424343"/>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cxnSp>
        <p:nvCxnSpPr>
          <p:cNvPr id="7" name="直接连接符 6"/>
          <p:cNvCxnSpPr/>
          <p:nvPr/>
        </p:nvCxnSpPr>
        <p:spPr>
          <a:xfrm>
            <a:off x="218671" y="6673991"/>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 y="3770843"/>
            <a:ext cx="12191999" cy="81239"/>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30" name="矩形 29"/>
            <p:cNvSpPr/>
            <p:nvPr/>
          </p:nvSpPr>
          <p:spPr>
            <a:xfrm>
              <a:off x="5886861" y="1305712"/>
              <a:ext cx="2960427" cy="65989"/>
            </a:xfrm>
            <a:prstGeom prst="rect">
              <a:avLst/>
            </a:prstGeom>
            <a:solidFill>
              <a:srgbClr val="004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gr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4426"/>
            <a:ext cx="2971800" cy="1050594"/>
          </a:xfrm>
          <a:prstGeom prst="rect">
            <a:avLst/>
          </a:prstGeom>
        </p:spPr>
      </p:pic>
      <p:sp>
        <p:nvSpPr>
          <p:cNvPr id="2" name="文本框 1">
            <a:extLst>
              <a:ext uri="{FF2B5EF4-FFF2-40B4-BE49-F238E27FC236}">
                <a16:creationId xmlns:a16="http://schemas.microsoft.com/office/drawing/2014/main" id="{137B0C70-DC05-477A-B998-4A1894DEBDDE}"/>
              </a:ext>
            </a:extLst>
          </p:cNvPr>
          <p:cNvSpPr txBox="1"/>
          <p:nvPr/>
        </p:nvSpPr>
        <p:spPr>
          <a:xfrm>
            <a:off x="1799862" y="4146794"/>
            <a:ext cx="8592251" cy="662554"/>
          </a:xfrm>
          <a:prstGeom prst="rect">
            <a:avLst/>
          </a:prstGeom>
          <a:noFill/>
        </p:spPr>
        <p:txBody>
          <a:bodyPr wrap="square" rtlCol="0">
            <a:spAutoFit/>
          </a:bodyPr>
          <a:lstStyle/>
          <a:p>
            <a:pPr algn="ctr">
              <a:lnSpc>
                <a:spcPct val="150000"/>
              </a:lnSpc>
            </a:pPr>
            <a:r>
              <a:rPr lang="zh-CN" altLang="en-US" sz="2800" dirty="0">
                <a:latin typeface="微软雅黑" panose="020B0503020204020204" pitchFamily="34" charset="-122"/>
                <a:ea typeface="微软雅黑" panose="020B0503020204020204" pitchFamily="34" charset="-122"/>
              </a:rPr>
              <a:t>基于离线</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在线轨迹规划的三自由度搬运机器人系统</a:t>
            </a:r>
          </a:p>
        </p:txBody>
      </p:sp>
      <p:sp>
        <p:nvSpPr>
          <p:cNvPr id="3" name="文本框 2">
            <a:extLst>
              <a:ext uri="{FF2B5EF4-FFF2-40B4-BE49-F238E27FC236}">
                <a16:creationId xmlns:a16="http://schemas.microsoft.com/office/drawing/2014/main" id="{B3E13BAD-9A9D-4AEE-A535-CE9EB434526A}"/>
              </a:ext>
            </a:extLst>
          </p:cNvPr>
          <p:cNvSpPr txBox="1"/>
          <p:nvPr/>
        </p:nvSpPr>
        <p:spPr>
          <a:xfrm>
            <a:off x="3438863" y="5301466"/>
            <a:ext cx="5314276" cy="799706"/>
          </a:xfrm>
          <a:prstGeom prst="rect">
            <a:avLst/>
          </a:prstGeom>
          <a:noFill/>
        </p:spPr>
        <p:txBody>
          <a:bodyPr wrap="none" rtlCol="0">
            <a:spAutoFit/>
          </a:bodyPr>
          <a:lstStyle/>
          <a:p>
            <a:pPr algn="ctr">
              <a:lnSpc>
                <a:spcPct val="120000"/>
              </a:lnSpc>
            </a:pPr>
            <a:r>
              <a:rPr lang="zh-CN" altLang="en-US" sz="2000" dirty="0">
                <a:latin typeface="微软雅黑" panose="020B0503020204020204" pitchFamily="34" charset="-122"/>
                <a:ea typeface="微软雅黑" panose="020B0503020204020204" pitchFamily="34" charset="-122"/>
              </a:rPr>
              <a:t>汇报人：李世尧</a:t>
            </a:r>
            <a:endParaRPr lang="en-US" altLang="zh-CN" sz="2000" dirty="0">
              <a:latin typeface="微软雅黑" panose="020B0503020204020204" pitchFamily="34" charset="-122"/>
              <a:ea typeface="微软雅黑" panose="020B0503020204020204" pitchFamily="34" charset="-122"/>
            </a:endParaRPr>
          </a:p>
          <a:p>
            <a:pPr algn="ctr">
              <a:lnSpc>
                <a:spcPct val="120000"/>
              </a:lnSpc>
            </a:pPr>
            <a:r>
              <a:rPr lang="zh-CN" altLang="en-US" sz="2000" dirty="0">
                <a:latin typeface="微软雅黑" panose="020B0503020204020204" pitchFamily="34" charset="-122"/>
                <a:ea typeface="微软雅黑" panose="020B0503020204020204" pitchFamily="34" charset="-122"/>
              </a:rPr>
              <a:t>小组成员：黄可凡，徐祥鹏，李世尧，聂滋森</a:t>
            </a:r>
          </a:p>
        </p:txBody>
      </p:sp>
      <p:sp>
        <p:nvSpPr>
          <p:cNvPr id="4" name="灯片编号占位符 3">
            <a:extLst>
              <a:ext uri="{FF2B5EF4-FFF2-40B4-BE49-F238E27FC236}">
                <a16:creationId xmlns:a16="http://schemas.microsoft.com/office/drawing/2014/main" id="{F11AD6B2-27DF-4959-B06C-3A2D43E26A89}"/>
              </a:ext>
            </a:extLst>
          </p:cNvPr>
          <p:cNvSpPr>
            <a:spLocks noGrp="1"/>
          </p:cNvSpPr>
          <p:nvPr>
            <p:ph type="sldNum" sz="quarter" idx="12"/>
          </p:nvPr>
        </p:nvSpPr>
        <p:spPr/>
        <p:txBody>
          <a:bodyPr/>
          <a:lstStyle/>
          <a:p>
            <a:fld id="{F1D45CED-6637-4F40-B3A4-E90A43978B0C}" type="slidenum">
              <a:rPr lang="zh-CN" altLang="en-US" smtClean="0"/>
              <a:t>19</a:t>
            </a:fld>
            <a:endParaRPr lang="zh-CN" altLang="en-US"/>
          </a:p>
        </p:txBody>
      </p:sp>
    </p:spTree>
    <p:extLst>
      <p:ext uri="{BB962C8B-B14F-4D97-AF65-F5344CB8AC3E}">
        <p14:creationId xmlns:p14="http://schemas.microsoft.com/office/powerpoint/2010/main" val="1237425532"/>
      </p:ext>
    </p:extLst>
  </p:cSld>
  <p:clrMapOvr>
    <a:masterClrMapping/>
  </p:clrMapOvr>
  <mc:AlternateContent xmlns:mc="http://schemas.openxmlformats.org/markup-compatibility/2006" xmlns:p14="http://schemas.microsoft.com/office/powerpoint/2010/main">
    <mc:Choice Requires="p14">
      <p:transition spd="slow" p14:dur="2000" advTm="2632"/>
    </mc:Choice>
    <mc:Fallback xmlns="">
      <p:transition spd="slow" advTm="263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20" name="灯片编号占位符 19">
            <a:extLst>
              <a:ext uri="{FF2B5EF4-FFF2-40B4-BE49-F238E27FC236}">
                <a16:creationId xmlns:a16="http://schemas.microsoft.com/office/drawing/2014/main" id="{F1112D6D-E3F6-4148-AE2D-BA6107E990B0}"/>
              </a:ext>
            </a:extLst>
          </p:cNvPr>
          <p:cNvSpPr>
            <a:spLocks noGrp="1"/>
          </p:cNvSpPr>
          <p:nvPr>
            <p:ph type="sldNum" sz="quarter" idx="12"/>
          </p:nvPr>
        </p:nvSpPr>
        <p:spPr/>
        <p:txBody>
          <a:bodyPr/>
          <a:lstStyle/>
          <a:p>
            <a:fld id="{F1D45CED-6637-4F40-B3A4-E90A43978B0C}" type="slidenum">
              <a:rPr lang="zh-CN" altLang="en-US" smtClean="0"/>
              <a:t>2</a:t>
            </a:fld>
            <a:endParaRPr lang="zh-CN" altLang="en-US"/>
          </a:p>
        </p:txBody>
      </p:sp>
      <p:sp>
        <p:nvSpPr>
          <p:cNvPr id="2" name="文本框 1">
            <a:extLst>
              <a:ext uri="{FF2B5EF4-FFF2-40B4-BE49-F238E27FC236}">
                <a16:creationId xmlns:a16="http://schemas.microsoft.com/office/drawing/2014/main" id="{4DFBCFCF-2424-4F44-BA70-BC8CE2A0003C}"/>
              </a:ext>
            </a:extLst>
          </p:cNvPr>
          <p:cNvSpPr txBox="1"/>
          <p:nvPr/>
        </p:nvSpPr>
        <p:spPr>
          <a:xfrm>
            <a:off x="3694541" y="1331766"/>
            <a:ext cx="4802918" cy="4560159"/>
          </a:xfrm>
          <a:prstGeom prst="rect">
            <a:avLst/>
          </a:prstGeom>
          <a:noFill/>
        </p:spPr>
        <p:txBody>
          <a:bodyPr wrap="none" rtlCol="0">
            <a:spAutoFit/>
          </a:bodyPr>
          <a:lstStyle/>
          <a:p>
            <a:pPr>
              <a:lnSpc>
                <a:spcPct val="150000"/>
              </a:lnSpc>
            </a:pPr>
            <a:r>
              <a:rPr lang="zh-CN" altLang="en-US" sz="2800" b="1" dirty="0"/>
              <a:t>目录</a:t>
            </a:r>
            <a:endParaRPr lang="en-US" altLang="zh-CN" sz="2800" b="1" dirty="0"/>
          </a:p>
          <a:p>
            <a:pPr>
              <a:lnSpc>
                <a:spcPct val="150000"/>
              </a:lnSpc>
            </a:pPr>
            <a:r>
              <a:rPr lang="zh-CN" altLang="en-US" sz="2400" b="1" dirty="0"/>
              <a:t>一、背景介绍</a:t>
            </a:r>
            <a:endParaRPr lang="en-US" altLang="zh-CN" sz="2400" b="1" dirty="0"/>
          </a:p>
          <a:p>
            <a:pPr>
              <a:lnSpc>
                <a:spcPct val="150000"/>
              </a:lnSpc>
            </a:pPr>
            <a:r>
              <a:rPr lang="zh-CN" altLang="en-US" sz="2400" b="1" dirty="0"/>
              <a:t>二、正逆动力学</a:t>
            </a:r>
            <a:endParaRPr lang="en-US" altLang="zh-CN" sz="2400" b="1" dirty="0"/>
          </a:p>
          <a:p>
            <a:pPr>
              <a:lnSpc>
                <a:spcPct val="150000"/>
              </a:lnSpc>
            </a:pPr>
            <a:r>
              <a:rPr lang="zh-CN" altLang="en-US" sz="2400" b="1" dirty="0"/>
              <a:t>三、路径规划</a:t>
            </a:r>
            <a:endParaRPr lang="en-US" altLang="zh-CN" sz="2400" b="1" dirty="0"/>
          </a:p>
          <a:p>
            <a:pPr>
              <a:lnSpc>
                <a:spcPct val="150000"/>
              </a:lnSpc>
            </a:pPr>
            <a:r>
              <a:rPr lang="en-US" altLang="zh-CN" sz="2400" b="1" dirty="0"/>
              <a:t>	1</a:t>
            </a:r>
            <a:r>
              <a:rPr lang="zh-CN" altLang="en-US" sz="2400" b="1" dirty="0"/>
              <a:t>）离线规划（末端轨迹规划）</a:t>
            </a:r>
            <a:endParaRPr lang="en-US" altLang="zh-CN" sz="2400" b="1" dirty="0"/>
          </a:p>
          <a:p>
            <a:pPr>
              <a:lnSpc>
                <a:spcPct val="150000"/>
              </a:lnSpc>
            </a:pPr>
            <a:r>
              <a:rPr lang="en-US" altLang="zh-CN" sz="2400" b="1" dirty="0"/>
              <a:t>		——</a:t>
            </a:r>
            <a:r>
              <a:rPr lang="zh-CN" altLang="en-US" sz="2400" b="1" dirty="0"/>
              <a:t>控制器设计</a:t>
            </a:r>
            <a:endParaRPr lang="en-US" altLang="zh-CN" sz="2400" b="1" dirty="0"/>
          </a:p>
          <a:p>
            <a:pPr>
              <a:lnSpc>
                <a:spcPct val="150000"/>
              </a:lnSpc>
            </a:pPr>
            <a:r>
              <a:rPr lang="en-US" altLang="zh-CN" sz="2400" b="1" dirty="0"/>
              <a:t>	2</a:t>
            </a:r>
            <a:r>
              <a:rPr lang="zh-CN" altLang="en-US" sz="2400" b="1" dirty="0"/>
              <a:t>）在线规划（人工势场法）</a:t>
            </a:r>
            <a:endParaRPr lang="en-US" altLang="zh-CN" sz="2400" b="1" dirty="0"/>
          </a:p>
          <a:p>
            <a:pPr>
              <a:lnSpc>
                <a:spcPct val="150000"/>
              </a:lnSpc>
            </a:pPr>
            <a:r>
              <a:rPr lang="zh-CN" altLang="en-US" sz="2400" b="1" dirty="0"/>
              <a:t>四、系统实现与结果展示</a:t>
            </a:r>
          </a:p>
        </p:txBody>
      </p:sp>
    </p:spTree>
    <p:custDataLst>
      <p:tags r:id="rId1"/>
    </p:custDataLst>
    <p:extLst>
      <p:ext uri="{BB962C8B-B14F-4D97-AF65-F5344CB8AC3E}">
        <p14:creationId xmlns:p14="http://schemas.microsoft.com/office/powerpoint/2010/main" val="378419102"/>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sp>
        <p:nvSpPr>
          <p:cNvPr id="92" name="矩形 91">
            <a:extLst>
              <a:ext uri="{FF2B5EF4-FFF2-40B4-BE49-F238E27FC236}">
                <a16:creationId xmlns:a16="http://schemas.microsoft.com/office/drawing/2014/main" id="{0F615FD7-7673-487C-B357-1D89255B0194}"/>
              </a:ext>
            </a:extLst>
          </p:cNvPr>
          <p:cNvSpPr/>
          <p:nvPr/>
        </p:nvSpPr>
        <p:spPr>
          <a:xfrm rot="10800000">
            <a:off x="169027" y="1106376"/>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3" name="组合 92">
            <a:extLst>
              <a:ext uri="{FF2B5EF4-FFF2-40B4-BE49-F238E27FC236}">
                <a16:creationId xmlns:a16="http://schemas.microsoft.com/office/drawing/2014/main" id="{CB84EB9B-D88A-44B6-ACDE-18C11F5AD215}"/>
              </a:ext>
            </a:extLst>
          </p:cNvPr>
          <p:cNvGrpSpPr/>
          <p:nvPr/>
        </p:nvGrpSpPr>
        <p:grpSpPr>
          <a:xfrm rot="10800000">
            <a:off x="2273251" y="1106376"/>
            <a:ext cx="648072" cy="288032"/>
            <a:chOff x="1483073" y="1052736"/>
            <a:chExt cx="648072" cy="288032"/>
          </a:xfrm>
        </p:grpSpPr>
        <p:sp>
          <p:nvSpPr>
            <p:cNvPr id="94" name="椭圆 7">
              <a:extLst>
                <a:ext uri="{FF2B5EF4-FFF2-40B4-BE49-F238E27FC236}">
                  <a16:creationId xmlns:a16="http://schemas.microsoft.com/office/drawing/2014/main" id="{72C3F7D9-41D7-4F56-9861-0E8E9D980D06}"/>
                </a:ext>
              </a:extLst>
            </p:cNvPr>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sp>
          <p:nvSpPr>
            <p:cNvPr id="95" name="椭圆 8">
              <a:extLst>
                <a:ext uri="{FF2B5EF4-FFF2-40B4-BE49-F238E27FC236}">
                  <a16:creationId xmlns:a16="http://schemas.microsoft.com/office/drawing/2014/main" id="{B99B8F47-3374-49B5-8D37-3712DC2DBC49}"/>
                </a:ext>
              </a:extLst>
            </p:cNvPr>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grpSp>
      <p:sp>
        <p:nvSpPr>
          <p:cNvPr id="96" name="TextBox 5">
            <a:extLst>
              <a:ext uri="{FF2B5EF4-FFF2-40B4-BE49-F238E27FC236}">
                <a16:creationId xmlns:a16="http://schemas.microsoft.com/office/drawing/2014/main" id="{8C7D830A-C6BE-412C-9E75-51D47638C3F6}"/>
              </a:ext>
            </a:extLst>
          </p:cNvPr>
          <p:cNvSpPr txBox="1"/>
          <p:nvPr/>
        </p:nvSpPr>
        <p:spPr>
          <a:xfrm>
            <a:off x="457060" y="958004"/>
            <a:ext cx="181619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背景介绍</a:t>
            </a:r>
          </a:p>
        </p:txBody>
      </p:sp>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87" name="文本框 86">
            <a:extLst>
              <a:ext uri="{FF2B5EF4-FFF2-40B4-BE49-F238E27FC236}">
                <a16:creationId xmlns:a16="http://schemas.microsoft.com/office/drawing/2014/main" id="{F642F77D-EA94-4967-82C1-34AE18BF2F11}"/>
              </a:ext>
            </a:extLst>
          </p:cNvPr>
          <p:cNvSpPr txBox="1"/>
          <p:nvPr/>
        </p:nvSpPr>
        <p:spPr>
          <a:xfrm>
            <a:off x="822961" y="1929678"/>
            <a:ext cx="5697894" cy="3913828"/>
          </a:xfrm>
          <a:prstGeom prst="rect">
            <a:avLst/>
          </a:prstGeom>
          <a:noFill/>
        </p:spPr>
        <p:txBody>
          <a:bodyPr wrap="square">
            <a:spAutoFit/>
          </a:bodyPr>
          <a:lstStyle/>
          <a:p>
            <a:pPr indent="720000">
              <a:lnSpc>
                <a:spcPct val="150000"/>
              </a:lnSpc>
            </a:pPr>
            <a:r>
              <a:rPr lang="zh-CN" altLang="en-US" sz="2400" dirty="0"/>
              <a:t>机械臂作为机器人最主要的执行机构，对于它的研究有着重要的意义。</a:t>
            </a:r>
            <a:endParaRPr lang="en-US" altLang="zh-CN" sz="2400" dirty="0"/>
          </a:p>
          <a:p>
            <a:pPr indent="720000">
              <a:lnSpc>
                <a:spcPct val="150000"/>
              </a:lnSpc>
            </a:pPr>
            <a:r>
              <a:rPr lang="zh-CN" altLang="en-US" sz="2400" dirty="0"/>
              <a:t>由于机械臂技术应用的普及，很多地方都能看到它的身影。现在机械臂要完成不同场合的任务，基于物流运输智能化运作需求，设计能适应于存在不同障碍物环境的轻便型机械臂变得尤其重要。</a:t>
            </a:r>
          </a:p>
        </p:txBody>
      </p:sp>
      <p:grpSp>
        <p:nvGrpSpPr>
          <p:cNvPr id="8" name="组合 7">
            <a:extLst>
              <a:ext uri="{FF2B5EF4-FFF2-40B4-BE49-F238E27FC236}">
                <a16:creationId xmlns:a16="http://schemas.microsoft.com/office/drawing/2014/main" id="{9DD1EF80-E326-4F88-B65F-4B64068020EE}"/>
              </a:ext>
            </a:extLst>
          </p:cNvPr>
          <p:cNvGrpSpPr/>
          <p:nvPr/>
        </p:nvGrpSpPr>
        <p:grpSpPr>
          <a:xfrm>
            <a:off x="7365908" y="2483198"/>
            <a:ext cx="3648075" cy="2859460"/>
            <a:chOff x="7365908" y="2483198"/>
            <a:chExt cx="3648075" cy="2859460"/>
          </a:xfrm>
        </p:grpSpPr>
        <p:pic>
          <p:nvPicPr>
            <p:cNvPr id="6" name="图片 5">
              <a:extLst>
                <a:ext uri="{FF2B5EF4-FFF2-40B4-BE49-F238E27FC236}">
                  <a16:creationId xmlns:a16="http://schemas.microsoft.com/office/drawing/2014/main" id="{251FCBD1-A1A0-48A9-B1B8-60BF438B0E07}"/>
                </a:ext>
              </a:extLst>
            </p:cNvPr>
            <p:cNvPicPr>
              <a:picLocks noChangeAspect="1"/>
            </p:cNvPicPr>
            <p:nvPr/>
          </p:nvPicPr>
          <p:blipFill>
            <a:blip r:embed="rId5"/>
            <a:stretch>
              <a:fillRect/>
            </a:stretch>
          </p:blipFill>
          <p:spPr>
            <a:xfrm>
              <a:off x="7365908" y="2483198"/>
              <a:ext cx="3648075" cy="2343150"/>
            </a:xfrm>
            <a:prstGeom prst="rect">
              <a:avLst/>
            </a:prstGeom>
          </p:spPr>
        </p:pic>
        <p:sp>
          <p:nvSpPr>
            <p:cNvPr id="91" name="文本框 90">
              <a:extLst>
                <a:ext uri="{FF2B5EF4-FFF2-40B4-BE49-F238E27FC236}">
                  <a16:creationId xmlns:a16="http://schemas.microsoft.com/office/drawing/2014/main" id="{BB8AEA5A-13C2-4A89-A134-F7DA4696F0DF}"/>
                </a:ext>
              </a:extLst>
            </p:cNvPr>
            <p:cNvSpPr txBox="1"/>
            <p:nvPr/>
          </p:nvSpPr>
          <p:spPr>
            <a:xfrm>
              <a:off x="8256310" y="4942548"/>
              <a:ext cx="1718114" cy="400110"/>
            </a:xfrm>
            <a:prstGeom prst="rect">
              <a:avLst/>
            </a:prstGeom>
            <a:noFill/>
          </p:spPr>
          <p:txBody>
            <a:bodyPr wrap="square">
              <a:spAutoFit/>
            </a:bodyPr>
            <a:lstStyle/>
            <a:p>
              <a:r>
                <a:rPr lang="zh-CN" altLang="en-US" sz="2000" dirty="0"/>
                <a:t>Katana 机械臂</a:t>
              </a:r>
            </a:p>
          </p:txBody>
        </p:sp>
      </p:grpSp>
      <p:sp>
        <p:nvSpPr>
          <p:cNvPr id="20" name="灯片编号占位符 19">
            <a:extLst>
              <a:ext uri="{FF2B5EF4-FFF2-40B4-BE49-F238E27FC236}">
                <a16:creationId xmlns:a16="http://schemas.microsoft.com/office/drawing/2014/main" id="{F1112D6D-E3F6-4148-AE2D-BA6107E990B0}"/>
              </a:ext>
            </a:extLst>
          </p:cNvPr>
          <p:cNvSpPr>
            <a:spLocks noGrp="1"/>
          </p:cNvSpPr>
          <p:nvPr>
            <p:ph type="sldNum" sz="quarter" idx="12"/>
          </p:nvPr>
        </p:nvSpPr>
        <p:spPr/>
        <p:txBody>
          <a:bodyPr/>
          <a:lstStyle/>
          <a:p>
            <a:fld id="{F1D45CED-6637-4F40-B3A4-E90A43978B0C}" type="slidenum">
              <a:rPr lang="zh-CN" altLang="en-US" smtClean="0"/>
              <a:t>3</a:t>
            </a:fld>
            <a:endParaRPr lang="zh-CN" altLang="en-US"/>
          </a:p>
        </p:txBody>
      </p:sp>
    </p:spTree>
    <p:custDataLst>
      <p:tags r:id="rId1"/>
    </p:custDataLst>
    <p:extLst>
      <p:ext uri="{BB962C8B-B14F-4D97-AF65-F5344CB8AC3E}">
        <p14:creationId xmlns:p14="http://schemas.microsoft.com/office/powerpoint/2010/main" val="1456924028"/>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sp>
        <p:nvSpPr>
          <p:cNvPr id="92" name="矩形 91">
            <a:extLst>
              <a:ext uri="{FF2B5EF4-FFF2-40B4-BE49-F238E27FC236}">
                <a16:creationId xmlns:a16="http://schemas.microsoft.com/office/drawing/2014/main" id="{0F615FD7-7673-487C-B357-1D89255B0194}"/>
              </a:ext>
            </a:extLst>
          </p:cNvPr>
          <p:cNvSpPr/>
          <p:nvPr/>
        </p:nvSpPr>
        <p:spPr>
          <a:xfrm rot="10800000">
            <a:off x="169027" y="1106376"/>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3" name="组合 92">
            <a:extLst>
              <a:ext uri="{FF2B5EF4-FFF2-40B4-BE49-F238E27FC236}">
                <a16:creationId xmlns:a16="http://schemas.microsoft.com/office/drawing/2014/main" id="{CB84EB9B-D88A-44B6-ACDE-18C11F5AD215}"/>
              </a:ext>
            </a:extLst>
          </p:cNvPr>
          <p:cNvGrpSpPr/>
          <p:nvPr/>
        </p:nvGrpSpPr>
        <p:grpSpPr>
          <a:xfrm rot="10800000">
            <a:off x="2273251" y="1106376"/>
            <a:ext cx="648072" cy="288032"/>
            <a:chOff x="1483073" y="1052736"/>
            <a:chExt cx="648072" cy="288032"/>
          </a:xfrm>
        </p:grpSpPr>
        <p:sp>
          <p:nvSpPr>
            <p:cNvPr id="94" name="椭圆 7">
              <a:extLst>
                <a:ext uri="{FF2B5EF4-FFF2-40B4-BE49-F238E27FC236}">
                  <a16:creationId xmlns:a16="http://schemas.microsoft.com/office/drawing/2014/main" id="{72C3F7D9-41D7-4F56-9861-0E8E9D980D06}"/>
                </a:ext>
              </a:extLst>
            </p:cNvPr>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sp>
          <p:nvSpPr>
            <p:cNvPr id="95" name="椭圆 8">
              <a:extLst>
                <a:ext uri="{FF2B5EF4-FFF2-40B4-BE49-F238E27FC236}">
                  <a16:creationId xmlns:a16="http://schemas.microsoft.com/office/drawing/2014/main" id="{B99B8F47-3374-49B5-8D37-3712DC2DBC49}"/>
                </a:ext>
              </a:extLst>
            </p:cNvPr>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grpSp>
      <p:sp>
        <p:nvSpPr>
          <p:cNvPr id="96" name="TextBox 5">
            <a:extLst>
              <a:ext uri="{FF2B5EF4-FFF2-40B4-BE49-F238E27FC236}">
                <a16:creationId xmlns:a16="http://schemas.microsoft.com/office/drawing/2014/main" id="{8C7D830A-C6BE-412C-9E75-51D47638C3F6}"/>
              </a:ext>
            </a:extLst>
          </p:cNvPr>
          <p:cNvSpPr txBox="1"/>
          <p:nvPr/>
        </p:nvSpPr>
        <p:spPr>
          <a:xfrm>
            <a:off x="457060" y="958004"/>
            <a:ext cx="181619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背景介绍</a:t>
            </a:r>
          </a:p>
        </p:txBody>
      </p:sp>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5" name="文本框 4"/>
          <p:cNvSpPr txBox="1"/>
          <p:nvPr/>
        </p:nvSpPr>
        <p:spPr>
          <a:xfrm>
            <a:off x="559696" y="2066836"/>
            <a:ext cx="4936034" cy="3359831"/>
          </a:xfrm>
          <a:prstGeom prst="rect">
            <a:avLst/>
          </a:prstGeom>
          <a:noFill/>
        </p:spPr>
        <p:txBody>
          <a:bodyPr wrap="square" rtlCol="0">
            <a:spAutoFit/>
          </a:bodyPr>
          <a:lstStyle/>
          <a:p>
            <a:pPr indent="720000">
              <a:lnSpc>
                <a:spcPct val="150000"/>
              </a:lnSpc>
            </a:pPr>
            <a:r>
              <a:rPr lang="zh-CN" altLang="en-US" sz="2400" dirty="0"/>
              <a:t>本次课题设计了三自由度机械臂。根据起始点和目标点，选择一条从起始点到达目标点的路径，使机械臂能安全、无碰撞地绕过所有的障碍，使机械臂能准确地到达目标位置，实现物体移动与障碍规避。</a:t>
            </a:r>
          </a:p>
        </p:txBody>
      </p:sp>
      <p:sp>
        <p:nvSpPr>
          <p:cNvPr id="17" name="灯片编号占位符 16">
            <a:extLst>
              <a:ext uri="{FF2B5EF4-FFF2-40B4-BE49-F238E27FC236}">
                <a16:creationId xmlns:a16="http://schemas.microsoft.com/office/drawing/2014/main" id="{5A44C7CD-AF47-4593-8D62-33FE9DC7921C}"/>
              </a:ext>
            </a:extLst>
          </p:cNvPr>
          <p:cNvSpPr>
            <a:spLocks noGrp="1"/>
          </p:cNvSpPr>
          <p:nvPr>
            <p:ph type="sldNum" sz="quarter" idx="12"/>
          </p:nvPr>
        </p:nvSpPr>
        <p:spPr/>
        <p:txBody>
          <a:bodyPr/>
          <a:lstStyle/>
          <a:p>
            <a:fld id="{F1D45CED-6637-4F40-B3A4-E90A43978B0C}" type="slidenum">
              <a:rPr lang="zh-CN" altLang="en-US" smtClean="0"/>
              <a:t>4</a:t>
            </a:fld>
            <a:endParaRPr lang="zh-CN" altLang="en-US"/>
          </a:p>
        </p:txBody>
      </p:sp>
      <p:sp>
        <p:nvSpPr>
          <p:cNvPr id="20" name="文本框 19">
            <a:extLst>
              <a:ext uri="{FF2B5EF4-FFF2-40B4-BE49-F238E27FC236}">
                <a16:creationId xmlns:a16="http://schemas.microsoft.com/office/drawing/2014/main" id="{CAAF10A1-6210-4C86-8086-A5D80434414B}"/>
              </a:ext>
            </a:extLst>
          </p:cNvPr>
          <p:cNvSpPr txBox="1"/>
          <p:nvPr/>
        </p:nvSpPr>
        <p:spPr>
          <a:xfrm>
            <a:off x="7937865" y="5343600"/>
            <a:ext cx="1800493" cy="369332"/>
          </a:xfrm>
          <a:prstGeom prst="rect">
            <a:avLst/>
          </a:prstGeom>
          <a:noFill/>
        </p:spPr>
        <p:txBody>
          <a:bodyPr wrap="none" rtlCol="0">
            <a:spAutoFit/>
          </a:bodyPr>
          <a:lstStyle/>
          <a:p>
            <a:r>
              <a:rPr lang="zh-CN" altLang="en-US" dirty="0"/>
              <a:t>机械臂实验结果</a:t>
            </a:r>
          </a:p>
        </p:txBody>
      </p:sp>
      <p:pic>
        <p:nvPicPr>
          <p:cNvPr id="21" name="withouthand">
            <a:hlinkClick r:id="" action="ppaction://media"/>
            <a:extLst>
              <a:ext uri="{FF2B5EF4-FFF2-40B4-BE49-F238E27FC236}">
                <a16:creationId xmlns:a16="http://schemas.microsoft.com/office/drawing/2014/main" id="{B2D0313D-6B92-4968-B2DA-05C437482479}"/>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371137" y="1877100"/>
            <a:ext cx="4933950" cy="3378200"/>
          </a:xfrm>
          <a:prstGeom prst="rect">
            <a:avLst/>
          </a:prstGeom>
        </p:spPr>
      </p:pic>
    </p:spTree>
    <p:custDataLst>
      <p:tags r:id="rId1"/>
    </p:custDataLst>
    <p:extLst>
      <p:ext uri="{BB962C8B-B14F-4D97-AF65-F5344CB8AC3E}">
        <p14:creationId xmlns:p14="http://schemas.microsoft.com/office/powerpoint/2010/main" val="1144592158"/>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4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video>
              <p:cMediaNode vol="80000">
                <p:cTn id="13" fill="hold" display="0">
                  <p:stCondLst>
                    <p:cond delay="indefinite"/>
                  </p:stCondLst>
                </p:cTn>
                <p:tgtEl>
                  <p:spTgt spid="2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sp>
        <p:nvSpPr>
          <p:cNvPr id="92" name="矩形 91">
            <a:extLst>
              <a:ext uri="{FF2B5EF4-FFF2-40B4-BE49-F238E27FC236}">
                <a16:creationId xmlns:a16="http://schemas.microsoft.com/office/drawing/2014/main" id="{0F615FD7-7673-487C-B357-1D89255B0194}"/>
              </a:ext>
            </a:extLst>
          </p:cNvPr>
          <p:cNvSpPr/>
          <p:nvPr/>
        </p:nvSpPr>
        <p:spPr>
          <a:xfrm rot="10800000">
            <a:off x="169027" y="1106376"/>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3" name="组合 92">
            <a:extLst>
              <a:ext uri="{FF2B5EF4-FFF2-40B4-BE49-F238E27FC236}">
                <a16:creationId xmlns:a16="http://schemas.microsoft.com/office/drawing/2014/main" id="{CB84EB9B-D88A-44B6-ACDE-18C11F5AD215}"/>
              </a:ext>
            </a:extLst>
          </p:cNvPr>
          <p:cNvGrpSpPr/>
          <p:nvPr/>
        </p:nvGrpSpPr>
        <p:grpSpPr>
          <a:xfrm rot="10800000">
            <a:off x="2703677" y="1106376"/>
            <a:ext cx="648072" cy="288032"/>
            <a:chOff x="1483073" y="1052736"/>
            <a:chExt cx="648072" cy="288032"/>
          </a:xfrm>
        </p:grpSpPr>
        <p:sp>
          <p:nvSpPr>
            <p:cNvPr id="94" name="椭圆 7">
              <a:extLst>
                <a:ext uri="{FF2B5EF4-FFF2-40B4-BE49-F238E27FC236}">
                  <a16:creationId xmlns:a16="http://schemas.microsoft.com/office/drawing/2014/main" id="{72C3F7D9-41D7-4F56-9861-0E8E9D980D06}"/>
                </a:ext>
              </a:extLst>
            </p:cNvPr>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sp>
          <p:nvSpPr>
            <p:cNvPr id="95" name="椭圆 8">
              <a:extLst>
                <a:ext uri="{FF2B5EF4-FFF2-40B4-BE49-F238E27FC236}">
                  <a16:creationId xmlns:a16="http://schemas.microsoft.com/office/drawing/2014/main" id="{B99B8F47-3374-49B5-8D37-3712DC2DBC49}"/>
                </a:ext>
              </a:extLst>
            </p:cNvPr>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grpSp>
      <p:sp>
        <p:nvSpPr>
          <p:cNvPr id="96" name="TextBox 5">
            <a:extLst>
              <a:ext uri="{FF2B5EF4-FFF2-40B4-BE49-F238E27FC236}">
                <a16:creationId xmlns:a16="http://schemas.microsoft.com/office/drawing/2014/main" id="{8C7D830A-C6BE-412C-9E75-51D47638C3F6}"/>
              </a:ext>
            </a:extLst>
          </p:cNvPr>
          <p:cNvSpPr txBox="1"/>
          <p:nvPr/>
        </p:nvSpPr>
        <p:spPr>
          <a:xfrm>
            <a:off x="457060" y="958004"/>
            <a:ext cx="224661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正逆运动学</a:t>
            </a:r>
          </a:p>
        </p:txBody>
      </p:sp>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7" name="灯片编号占位符 16">
            <a:extLst>
              <a:ext uri="{FF2B5EF4-FFF2-40B4-BE49-F238E27FC236}">
                <a16:creationId xmlns:a16="http://schemas.microsoft.com/office/drawing/2014/main" id="{5A44C7CD-AF47-4593-8D62-33FE9DC7921C}"/>
              </a:ext>
            </a:extLst>
          </p:cNvPr>
          <p:cNvSpPr>
            <a:spLocks noGrp="1"/>
          </p:cNvSpPr>
          <p:nvPr>
            <p:ph type="sldNum" sz="quarter" idx="12"/>
          </p:nvPr>
        </p:nvSpPr>
        <p:spPr/>
        <p:txBody>
          <a:bodyPr/>
          <a:lstStyle/>
          <a:p>
            <a:fld id="{F1D45CED-6637-4F40-B3A4-E90A43978B0C}" type="slidenum">
              <a:rPr lang="zh-CN" altLang="en-US" smtClean="0"/>
              <a:t>5</a:t>
            </a:fld>
            <a:endParaRPr lang="zh-CN" altLang="en-US"/>
          </a:p>
        </p:txBody>
      </p:sp>
      <mc:AlternateContent xmlns:mc="http://schemas.openxmlformats.org/markup-compatibility/2006" xmlns:a14="http://schemas.microsoft.com/office/drawing/2010/main">
        <mc:Choice Requires="a14">
          <p:graphicFrame>
            <p:nvGraphicFramePr>
              <p:cNvPr id="2" name="表格 6">
                <a:extLst>
                  <a:ext uri="{FF2B5EF4-FFF2-40B4-BE49-F238E27FC236}">
                    <a16:creationId xmlns:a16="http://schemas.microsoft.com/office/drawing/2014/main" id="{8CE67893-000B-41E9-BDB1-C4478E0B0782}"/>
                  </a:ext>
                </a:extLst>
              </p:cNvPr>
              <p:cNvGraphicFramePr>
                <a:graphicFrameLocks noGrp="1"/>
              </p:cNvGraphicFramePr>
              <p:nvPr/>
            </p:nvGraphicFramePr>
            <p:xfrm>
              <a:off x="734918" y="2154380"/>
              <a:ext cx="6671530" cy="2057932"/>
            </p:xfrm>
            <a:graphic>
              <a:graphicData uri="http://schemas.openxmlformats.org/drawingml/2006/table">
                <a:tbl>
                  <a:tblPr firstRow="1" bandRow="1">
                    <a:tableStyleId>{F5AB1C69-6EDB-4FF4-983F-18BD219EF322}</a:tableStyleId>
                  </a:tblPr>
                  <a:tblGrid>
                    <a:gridCol w="1334306">
                      <a:extLst>
                        <a:ext uri="{9D8B030D-6E8A-4147-A177-3AD203B41FA5}">
                          <a16:colId xmlns:a16="http://schemas.microsoft.com/office/drawing/2014/main" val="677388847"/>
                        </a:ext>
                      </a:extLst>
                    </a:gridCol>
                    <a:gridCol w="1334306">
                      <a:extLst>
                        <a:ext uri="{9D8B030D-6E8A-4147-A177-3AD203B41FA5}">
                          <a16:colId xmlns:a16="http://schemas.microsoft.com/office/drawing/2014/main" val="891127967"/>
                        </a:ext>
                      </a:extLst>
                    </a:gridCol>
                    <a:gridCol w="1334306">
                      <a:extLst>
                        <a:ext uri="{9D8B030D-6E8A-4147-A177-3AD203B41FA5}">
                          <a16:colId xmlns:a16="http://schemas.microsoft.com/office/drawing/2014/main" val="1543432641"/>
                        </a:ext>
                      </a:extLst>
                    </a:gridCol>
                    <a:gridCol w="1334306">
                      <a:extLst>
                        <a:ext uri="{9D8B030D-6E8A-4147-A177-3AD203B41FA5}">
                          <a16:colId xmlns:a16="http://schemas.microsoft.com/office/drawing/2014/main" val="2411346195"/>
                        </a:ext>
                      </a:extLst>
                    </a:gridCol>
                    <a:gridCol w="1334306">
                      <a:extLst>
                        <a:ext uri="{9D8B030D-6E8A-4147-A177-3AD203B41FA5}">
                          <a16:colId xmlns:a16="http://schemas.microsoft.com/office/drawing/2014/main" val="2072538564"/>
                        </a:ext>
                      </a:extLst>
                    </a:gridCol>
                  </a:tblGrid>
                  <a:tr h="514483">
                    <a:tc>
                      <a:txBody>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𝒊</m:t>
                                </m:r>
                              </m:oMath>
                            </m:oMathPara>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𝜶</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sub>
                                </m:sSub>
                              </m:oMath>
                            </m:oMathPara>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b="1" i="1" smtClean="0">
                                        <a:latin typeface="Cambria Math" panose="02040503050406030204" pitchFamily="18" charset="0"/>
                                      </a:rPr>
                                      <m:t>𝜽</m:t>
                                    </m:r>
                                  </m:e>
                                  <m:sub>
                                    <m:r>
                                      <a:rPr lang="en-US" altLang="zh-CN" b="1" i="1" smtClean="0">
                                        <a:latin typeface="Cambria Math" panose="02040503050406030204" pitchFamily="18" charset="0"/>
                                      </a:rPr>
                                      <m:t>𝒊</m:t>
                                    </m:r>
                                  </m:sub>
                                </m:sSub>
                              </m:oMath>
                            </m:oMathPara>
                          </a14:m>
                          <a:endParaRPr lang="zh-CN" altLang="en-US" dirty="0"/>
                        </a:p>
                      </a:txBody>
                      <a:tcPr anchor="ctr"/>
                    </a:tc>
                    <a:extLst>
                      <a:ext uri="{0D108BD9-81ED-4DB2-BD59-A6C34878D82A}">
                        <a16:rowId xmlns:a16="http://schemas.microsoft.com/office/drawing/2014/main" val="2330667179"/>
                      </a:ext>
                    </a:extLst>
                  </a:tr>
                  <a:tr h="514483">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b="1" i="1" smtClean="0">
                                        <a:latin typeface="Cambria Math" panose="02040503050406030204" pitchFamily="18" charset="0"/>
                                      </a:rPr>
                                      <m:t>𝜽</m:t>
                                    </m:r>
                                  </m:e>
                                  <m:sub>
                                    <m:r>
                                      <a:rPr lang="en-US" altLang="zh-CN" b="1" i="1" smtClean="0">
                                        <a:latin typeface="Cambria Math" panose="02040503050406030204" pitchFamily="18" charset="0"/>
                                      </a:rPr>
                                      <m:t>𝟏</m:t>
                                    </m:r>
                                  </m:sub>
                                </m:sSub>
                              </m:oMath>
                            </m:oMathPara>
                          </a14:m>
                          <a:endParaRPr lang="zh-CN" altLang="en-US" dirty="0"/>
                        </a:p>
                      </a:txBody>
                      <a:tcPr anchor="ctr"/>
                    </a:tc>
                    <a:extLst>
                      <a:ext uri="{0D108BD9-81ED-4DB2-BD59-A6C34878D82A}">
                        <a16:rowId xmlns:a16="http://schemas.microsoft.com/office/drawing/2014/main" val="3668633478"/>
                      </a:ext>
                    </a:extLst>
                  </a:tr>
                  <a:tr h="514483">
                    <a:tc>
                      <a:txBody>
                        <a:bodyPr/>
                        <a:lstStyle/>
                        <a:p>
                          <a:pPr algn="ctr"/>
                          <a:r>
                            <a:rPr lang="en-US" altLang="zh-CN" dirty="0"/>
                            <a:t>2</a:t>
                          </a:r>
                          <a:endParaRPr lang="zh-CN" altLang="en-US" dirty="0"/>
                        </a:p>
                      </a:txBody>
                      <a:tcPr anchor="ctr"/>
                    </a:tc>
                    <a:tc>
                      <a:txBody>
                        <a:bodyPr/>
                        <a:lstStyle/>
                        <a:p>
                          <a:pPr algn="ctr"/>
                          <a:r>
                            <a:rPr lang="en-US" altLang="zh-CN" dirty="0"/>
                            <a:t>-90°</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b="1" i="1" smtClean="0">
                                        <a:latin typeface="Cambria Math" panose="02040503050406030204" pitchFamily="18" charset="0"/>
                                      </a:rPr>
                                      <m:t>𝜽</m:t>
                                    </m:r>
                                  </m:e>
                                  <m:sub>
                                    <m:r>
                                      <a:rPr lang="en-US" altLang="zh-CN" b="1" i="1" smtClean="0">
                                        <a:latin typeface="Cambria Math" panose="02040503050406030204" pitchFamily="18" charset="0"/>
                                      </a:rPr>
                                      <m:t>𝟐</m:t>
                                    </m:r>
                                  </m:sub>
                                </m:sSub>
                              </m:oMath>
                            </m:oMathPara>
                          </a14:m>
                          <a:endParaRPr lang="zh-CN" altLang="en-US" dirty="0"/>
                        </a:p>
                      </a:txBody>
                      <a:tcPr anchor="ctr"/>
                    </a:tc>
                    <a:extLst>
                      <a:ext uri="{0D108BD9-81ED-4DB2-BD59-A6C34878D82A}">
                        <a16:rowId xmlns:a16="http://schemas.microsoft.com/office/drawing/2014/main" val="870452146"/>
                      </a:ext>
                    </a:extLst>
                  </a:tr>
                  <a:tr h="514483">
                    <a:tc>
                      <a:txBody>
                        <a:bodyPr/>
                        <a:lstStyle/>
                        <a:p>
                          <a:pPr algn="ctr"/>
                          <a:r>
                            <a:rPr lang="en-US" altLang="zh-CN" dirty="0"/>
                            <a:t>3</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b="1" i="1" smtClean="0">
                                        <a:latin typeface="Cambria Math" panose="02040503050406030204" pitchFamily="18" charset="0"/>
                                      </a:rPr>
                                      <m:t>𝜽</m:t>
                                    </m:r>
                                  </m:e>
                                  <m:sub>
                                    <m:r>
                                      <a:rPr lang="en-US" altLang="zh-CN" b="1" i="1" smtClean="0">
                                        <a:latin typeface="Cambria Math" panose="02040503050406030204" pitchFamily="18" charset="0"/>
                                      </a:rPr>
                                      <m:t>𝟑</m:t>
                                    </m:r>
                                  </m:sub>
                                </m:sSub>
                              </m:oMath>
                            </m:oMathPara>
                          </a14:m>
                          <a:endParaRPr lang="zh-CN" altLang="en-US" dirty="0"/>
                        </a:p>
                      </a:txBody>
                      <a:tcPr anchor="ctr"/>
                    </a:tc>
                    <a:extLst>
                      <a:ext uri="{0D108BD9-81ED-4DB2-BD59-A6C34878D82A}">
                        <a16:rowId xmlns:a16="http://schemas.microsoft.com/office/drawing/2014/main" val="1793124590"/>
                      </a:ext>
                    </a:extLst>
                  </a:tr>
                </a:tbl>
              </a:graphicData>
            </a:graphic>
          </p:graphicFrame>
        </mc:Choice>
        <mc:Fallback xmlns="">
          <p:graphicFrame>
            <p:nvGraphicFramePr>
              <p:cNvPr id="2" name="表格 6">
                <a:extLst>
                  <a:ext uri="{FF2B5EF4-FFF2-40B4-BE49-F238E27FC236}">
                    <a16:creationId xmlns:a16="http://schemas.microsoft.com/office/drawing/2014/main" id="{8CE67893-000B-41E9-BDB1-C4478E0B0782}"/>
                  </a:ext>
                </a:extLst>
              </p:cNvPr>
              <p:cNvGraphicFramePr>
                <a:graphicFrameLocks noGrp="1"/>
              </p:cNvGraphicFramePr>
              <p:nvPr>
                <p:extLst>
                  <p:ext uri="{D42A27DB-BD31-4B8C-83A1-F6EECF244321}">
                    <p14:modId xmlns:p14="http://schemas.microsoft.com/office/powerpoint/2010/main" val="1841971261"/>
                  </p:ext>
                </p:extLst>
              </p:nvPr>
            </p:nvGraphicFramePr>
            <p:xfrm>
              <a:off x="734918" y="2154380"/>
              <a:ext cx="6671530" cy="2057932"/>
            </p:xfrm>
            <a:graphic>
              <a:graphicData uri="http://schemas.openxmlformats.org/drawingml/2006/table">
                <a:tbl>
                  <a:tblPr firstRow="1" bandRow="1">
                    <a:tableStyleId>{F5AB1C69-6EDB-4FF4-983F-18BD219EF322}</a:tableStyleId>
                  </a:tblPr>
                  <a:tblGrid>
                    <a:gridCol w="1334306">
                      <a:extLst>
                        <a:ext uri="{9D8B030D-6E8A-4147-A177-3AD203B41FA5}">
                          <a16:colId xmlns:a16="http://schemas.microsoft.com/office/drawing/2014/main" val="677388847"/>
                        </a:ext>
                      </a:extLst>
                    </a:gridCol>
                    <a:gridCol w="1334306">
                      <a:extLst>
                        <a:ext uri="{9D8B030D-6E8A-4147-A177-3AD203B41FA5}">
                          <a16:colId xmlns:a16="http://schemas.microsoft.com/office/drawing/2014/main" val="891127967"/>
                        </a:ext>
                      </a:extLst>
                    </a:gridCol>
                    <a:gridCol w="1334306">
                      <a:extLst>
                        <a:ext uri="{9D8B030D-6E8A-4147-A177-3AD203B41FA5}">
                          <a16:colId xmlns:a16="http://schemas.microsoft.com/office/drawing/2014/main" val="1543432641"/>
                        </a:ext>
                      </a:extLst>
                    </a:gridCol>
                    <a:gridCol w="1334306">
                      <a:extLst>
                        <a:ext uri="{9D8B030D-6E8A-4147-A177-3AD203B41FA5}">
                          <a16:colId xmlns:a16="http://schemas.microsoft.com/office/drawing/2014/main" val="2411346195"/>
                        </a:ext>
                      </a:extLst>
                    </a:gridCol>
                    <a:gridCol w="1334306">
                      <a:extLst>
                        <a:ext uri="{9D8B030D-6E8A-4147-A177-3AD203B41FA5}">
                          <a16:colId xmlns:a16="http://schemas.microsoft.com/office/drawing/2014/main" val="2072538564"/>
                        </a:ext>
                      </a:extLst>
                    </a:gridCol>
                  </a:tblGrid>
                  <a:tr h="514483">
                    <a:tc>
                      <a:txBody>
                        <a:bodyPr/>
                        <a:lstStyle/>
                        <a:p>
                          <a:endParaRPr lang="zh-CN"/>
                        </a:p>
                      </a:txBody>
                      <a:tcPr anchor="ctr">
                        <a:blipFill>
                          <a:blip r:embed="rId5"/>
                          <a:stretch>
                            <a:fillRect l="-457" t="-1176" r="-402283" b="-302353"/>
                          </a:stretch>
                        </a:blipFill>
                      </a:tcPr>
                    </a:tc>
                    <a:tc>
                      <a:txBody>
                        <a:bodyPr/>
                        <a:lstStyle/>
                        <a:p>
                          <a:endParaRPr lang="zh-CN"/>
                        </a:p>
                      </a:txBody>
                      <a:tcPr anchor="ctr">
                        <a:blipFill>
                          <a:blip r:embed="rId5"/>
                          <a:stretch>
                            <a:fillRect l="-100457" t="-1176" r="-302283" b="-302353"/>
                          </a:stretch>
                        </a:blipFill>
                      </a:tcPr>
                    </a:tc>
                    <a:tc>
                      <a:txBody>
                        <a:bodyPr/>
                        <a:lstStyle/>
                        <a:p>
                          <a:endParaRPr lang="zh-CN"/>
                        </a:p>
                      </a:txBody>
                      <a:tcPr anchor="ctr">
                        <a:blipFill>
                          <a:blip r:embed="rId5"/>
                          <a:stretch>
                            <a:fillRect l="-200457" t="-1176" r="-202283" b="-302353"/>
                          </a:stretch>
                        </a:blipFill>
                      </a:tcPr>
                    </a:tc>
                    <a:tc>
                      <a:txBody>
                        <a:bodyPr/>
                        <a:lstStyle/>
                        <a:p>
                          <a:endParaRPr lang="zh-CN"/>
                        </a:p>
                      </a:txBody>
                      <a:tcPr anchor="ctr">
                        <a:blipFill>
                          <a:blip r:embed="rId5"/>
                          <a:stretch>
                            <a:fillRect l="-300457" t="-1176" r="-102283" b="-302353"/>
                          </a:stretch>
                        </a:blipFill>
                      </a:tcPr>
                    </a:tc>
                    <a:tc>
                      <a:txBody>
                        <a:bodyPr/>
                        <a:lstStyle/>
                        <a:p>
                          <a:endParaRPr lang="zh-CN"/>
                        </a:p>
                      </a:txBody>
                      <a:tcPr anchor="ctr">
                        <a:blipFill>
                          <a:blip r:embed="rId5"/>
                          <a:stretch>
                            <a:fillRect l="-400457" t="-1176" r="-2283" b="-302353"/>
                          </a:stretch>
                        </a:blipFill>
                      </a:tcPr>
                    </a:tc>
                    <a:extLst>
                      <a:ext uri="{0D108BD9-81ED-4DB2-BD59-A6C34878D82A}">
                        <a16:rowId xmlns:a16="http://schemas.microsoft.com/office/drawing/2014/main" val="2330667179"/>
                      </a:ext>
                    </a:extLst>
                  </a:tr>
                  <a:tr h="514483">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endParaRPr lang="zh-CN"/>
                        </a:p>
                      </a:txBody>
                      <a:tcPr anchor="ctr">
                        <a:blipFill>
                          <a:blip r:embed="rId5"/>
                          <a:stretch>
                            <a:fillRect l="-400457" t="-102381" r="-2283" b="-205952"/>
                          </a:stretch>
                        </a:blipFill>
                      </a:tcPr>
                    </a:tc>
                    <a:extLst>
                      <a:ext uri="{0D108BD9-81ED-4DB2-BD59-A6C34878D82A}">
                        <a16:rowId xmlns:a16="http://schemas.microsoft.com/office/drawing/2014/main" val="3668633478"/>
                      </a:ext>
                    </a:extLst>
                  </a:tr>
                  <a:tr h="514483">
                    <a:tc>
                      <a:txBody>
                        <a:bodyPr/>
                        <a:lstStyle/>
                        <a:p>
                          <a:pPr algn="ctr"/>
                          <a:r>
                            <a:rPr lang="en-US" altLang="zh-CN" dirty="0"/>
                            <a:t>2</a:t>
                          </a:r>
                          <a:endParaRPr lang="zh-CN" altLang="en-US" dirty="0"/>
                        </a:p>
                      </a:txBody>
                      <a:tcPr anchor="ctr"/>
                    </a:tc>
                    <a:tc>
                      <a:txBody>
                        <a:bodyPr/>
                        <a:lstStyle/>
                        <a:p>
                          <a:pPr algn="ctr"/>
                          <a:r>
                            <a:rPr lang="en-US" altLang="zh-CN" dirty="0"/>
                            <a:t>-90°</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0</a:t>
                          </a:r>
                          <a:endParaRPr lang="zh-CN" altLang="en-US" dirty="0"/>
                        </a:p>
                      </a:txBody>
                      <a:tcPr anchor="ctr"/>
                    </a:tc>
                    <a:tc>
                      <a:txBody>
                        <a:bodyPr/>
                        <a:lstStyle/>
                        <a:p>
                          <a:endParaRPr lang="zh-CN"/>
                        </a:p>
                      </a:txBody>
                      <a:tcPr anchor="ctr">
                        <a:blipFill>
                          <a:blip r:embed="rId5"/>
                          <a:stretch>
                            <a:fillRect l="-400457" t="-200000" r="-2283" b="-103529"/>
                          </a:stretch>
                        </a:blipFill>
                      </a:tcPr>
                    </a:tc>
                    <a:extLst>
                      <a:ext uri="{0D108BD9-81ED-4DB2-BD59-A6C34878D82A}">
                        <a16:rowId xmlns:a16="http://schemas.microsoft.com/office/drawing/2014/main" val="870452146"/>
                      </a:ext>
                    </a:extLst>
                  </a:tr>
                  <a:tr h="514483">
                    <a:tc>
                      <a:txBody>
                        <a:bodyPr/>
                        <a:lstStyle/>
                        <a:p>
                          <a:pPr algn="ctr"/>
                          <a:r>
                            <a:rPr lang="en-US" altLang="zh-CN" dirty="0"/>
                            <a:t>3</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0</a:t>
                          </a:r>
                          <a:endParaRPr lang="zh-CN" altLang="en-US" dirty="0"/>
                        </a:p>
                      </a:txBody>
                      <a:tcPr anchor="ctr"/>
                    </a:tc>
                    <a:tc>
                      <a:txBody>
                        <a:bodyPr/>
                        <a:lstStyle/>
                        <a:p>
                          <a:endParaRPr lang="zh-CN"/>
                        </a:p>
                      </a:txBody>
                      <a:tcPr anchor="ctr">
                        <a:blipFill>
                          <a:blip r:embed="rId5"/>
                          <a:stretch>
                            <a:fillRect l="-400457" t="-303571" r="-2283" b="-4762"/>
                          </a:stretch>
                        </a:blipFill>
                      </a:tcPr>
                    </a:tc>
                    <a:extLst>
                      <a:ext uri="{0D108BD9-81ED-4DB2-BD59-A6C34878D82A}">
                        <a16:rowId xmlns:a16="http://schemas.microsoft.com/office/drawing/2014/main" val="1793124590"/>
                      </a:ext>
                    </a:extLst>
                  </a:tr>
                </a:tbl>
              </a:graphicData>
            </a:graphic>
          </p:graphicFrame>
        </mc:Fallback>
      </mc:AlternateContent>
      <p:sp>
        <p:nvSpPr>
          <p:cNvPr id="7" name="文本框 6">
            <a:extLst>
              <a:ext uri="{FF2B5EF4-FFF2-40B4-BE49-F238E27FC236}">
                <a16:creationId xmlns:a16="http://schemas.microsoft.com/office/drawing/2014/main" id="{FF29F4F6-8FE5-4F4B-A979-763BC41D745A}"/>
              </a:ext>
            </a:extLst>
          </p:cNvPr>
          <p:cNvSpPr txBox="1"/>
          <p:nvPr/>
        </p:nvSpPr>
        <p:spPr>
          <a:xfrm>
            <a:off x="742762" y="1767656"/>
            <a:ext cx="3507692" cy="369332"/>
          </a:xfrm>
          <a:prstGeom prst="rect">
            <a:avLst/>
          </a:prstGeom>
          <a:noFill/>
        </p:spPr>
        <p:txBody>
          <a:bodyPr wrap="none" rtlCol="0">
            <a:spAutoFit/>
          </a:bodyPr>
          <a:lstStyle/>
          <a:p>
            <a:r>
              <a:rPr lang="en-US" altLang="zh-CN" dirty="0"/>
              <a:t>D-H</a:t>
            </a:r>
            <a:r>
              <a:rPr lang="zh-CN" altLang="en-US" dirty="0"/>
              <a:t>表达，三连杆长度均为</a:t>
            </a:r>
            <a:r>
              <a:rPr lang="en-US" altLang="zh-CN" dirty="0"/>
              <a:t>10(cm)</a:t>
            </a:r>
            <a:endParaRPr lang="zh-CN" altLang="en-US" dirty="0"/>
          </a:p>
        </p:txBody>
      </p:sp>
      <p:pic>
        <p:nvPicPr>
          <p:cNvPr id="13" name="图片 12">
            <a:extLst>
              <a:ext uri="{FF2B5EF4-FFF2-40B4-BE49-F238E27FC236}">
                <a16:creationId xmlns:a16="http://schemas.microsoft.com/office/drawing/2014/main" id="{4E985C9F-5533-4BD9-BA4C-7E28565F18CB}"/>
              </a:ext>
            </a:extLst>
          </p:cNvPr>
          <p:cNvPicPr>
            <a:picLocks noChangeAspect="1"/>
          </p:cNvPicPr>
          <p:nvPr/>
        </p:nvPicPr>
        <p:blipFill>
          <a:blip r:embed="rId6"/>
          <a:stretch>
            <a:fillRect/>
          </a:stretch>
        </p:blipFill>
        <p:spPr>
          <a:xfrm>
            <a:off x="7941548" y="1967361"/>
            <a:ext cx="3071327" cy="3655310"/>
          </a:xfrm>
          <a:prstGeom prst="rect">
            <a:avLst/>
          </a:prstGeom>
        </p:spPr>
      </p:pic>
      <p:pic>
        <p:nvPicPr>
          <p:cNvPr id="19" name="图片 18">
            <a:extLst>
              <a:ext uri="{FF2B5EF4-FFF2-40B4-BE49-F238E27FC236}">
                <a16:creationId xmlns:a16="http://schemas.microsoft.com/office/drawing/2014/main" id="{BCD2C425-DACA-449E-A4D8-4C5D723B0FC9}"/>
              </a:ext>
            </a:extLst>
          </p:cNvPr>
          <p:cNvPicPr>
            <a:picLocks noChangeAspect="1"/>
          </p:cNvPicPr>
          <p:nvPr/>
        </p:nvPicPr>
        <p:blipFill>
          <a:blip r:embed="rId7"/>
          <a:stretch>
            <a:fillRect/>
          </a:stretch>
        </p:blipFill>
        <p:spPr>
          <a:xfrm>
            <a:off x="1179125" y="4580287"/>
            <a:ext cx="5519051" cy="1042384"/>
          </a:xfrm>
          <a:prstGeom prst="rect">
            <a:avLst/>
          </a:prstGeom>
        </p:spPr>
      </p:pic>
    </p:spTree>
    <p:custDataLst>
      <p:tags r:id="rId1"/>
    </p:custDataLst>
    <p:extLst>
      <p:ext uri="{BB962C8B-B14F-4D97-AF65-F5344CB8AC3E}">
        <p14:creationId xmlns:p14="http://schemas.microsoft.com/office/powerpoint/2010/main" val="967708614"/>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sp>
        <p:nvSpPr>
          <p:cNvPr id="92" name="矩形 91">
            <a:extLst>
              <a:ext uri="{FF2B5EF4-FFF2-40B4-BE49-F238E27FC236}">
                <a16:creationId xmlns:a16="http://schemas.microsoft.com/office/drawing/2014/main" id="{0F615FD7-7673-487C-B357-1D89255B0194}"/>
              </a:ext>
            </a:extLst>
          </p:cNvPr>
          <p:cNvSpPr/>
          <p:nvPr/>
        </p:nvSpPr>
        <p:spPr>
          <a:xfrm rot="10800000">
            <a:off x="169027" y="1106376"/>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3" name="组合 92">
            <a:extLst>
              <a:ext uri="{FF2B5EF4-FFF2-40B4-BE49-F238E27FC236}">
                <a16:creationId xmlns:a16="http://schemas.microsoft.com/office/drawing/2014/main" id="{CB84EB9B-D88A-44B6-ACDE-18C11F5AD215}"/>
              </a:ext>
            </a:extLst>
          </p:cNvPr>
          <p:cNvGrpSpPr/>
          <p:nvPr/>
        </p:nvGrpSpPr>
        <p:grpSpPr>
          <a:xfrm rot="10800000">
            <a:off x="2703677" y="1106376"/>
            <a:ext cx="648072" cy="288032"/>
            <a:chOff x="1483073" y="1052736"/>
            <a:chExt cx="648072" cy="288032"/>
          </a:xfrm>
        </p:grpSpPr>
        <p:sp>
          <p:nvSpPr>
            <p:cNvPr id="94" name="椭圆 7">
              <a:extLst>
                <a:ext uri="{FF2B5EF4-FFF2-40B4-BE49-F238E27FC236}">
                  <a16:creationId xmlns:a16="http://schemas.microsoft.com/office/drawing/2014/main" id="{72C3F7D9-41D7-4F56-9861-0E8E9D980D06}"/>
                </a:ext>
              </a:extLst>
            </p:cNvPr>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sp>
          <p:nvSpPr>
            <p:cNvPr id="95" name="椭圆 8">
              <a:extLst>
                <a:ext uri="{FF2B5EF4-FFF2-40B4-BE49-F238E27FC236}">
                  <a16:creationId xmlns:a16="http://schemas.microsoft.com/office/drawing/2014/main" id="{B99B8F47-3374-49B5-8D37-3712DC2DBC49}"/>
                </a:ext>
              </a:extLst>
            </p:cNvPr>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grpSp>
      <p:sp>
        <p:nvSpPr>
          <p:cNvPr id="96" name="TextBox 5">
            <a:extLst>
              <a:ext uri="{FF2B5EF4-FFF2-40B4-BE49-F238E27FC236}">
                <a16:creationId xmlns:a16="http://schemas.microsoft.com/office/drawing/2014/main" id="{8C7D830A-C6BE-412C-9E75-51D47638C3F6}"/>
              </a:ext>
            </a:extLst>
          </p:cNvPr>
          <p:cNvSpPr txBox="1"/>
          <p:nvPr/>
        </p:nvSpPr>
        <p:spPr>
          <a:xfrm>
            <a:off x="457060" y="958004"/>
            <a:ext cx="224661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正逆运动学</a:t>
            </a:r>
          </a:p>
        </p:txBody>
      </p:sp>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7" name="灯片编号占位符 16">
            <a:extLst>
              <a:ext uri="{FF2B5EF4-FFF2-40B4-BE49-F238E27FC236}">
                <a16:creationId xmlns:a16="http://schemas.microsoft.com/office/drawing/2014/main" id="{5A44C7CD-AF47-4593-8D62-33FE9DC7921C}"/>
              </a:ext>
            </a:extLst>
          </p:cNvPr>
          <p:cNvSpPr>
            <a:spLocks noGrp="1"/>
          </p:cNvSpPr>
          <p:nvPr>
            <p:ph type="sldNum" sz="quarter" idx="12"/>
          </p:nvPr>
        </p:nvSpPr>
        <p:spPr/>
        <p:txBody>
          <a:bodyPr/>
          <a:lstStyle/>
          <a:p>
            <a:fld id="{F1D45CED-6637-4F40-B3A4-E90A43978B0C}" type="slidenum">
              <a:rPr lang="zh-CN" altLang="en-US" smtClean="0"/>
              <a:t>6</a:t>
            </a:fld>
            <a:endParaRPr lang="zh-CN" altLang="en-US" dirty="0"/>
          </a:p>
        </p:txBody>
      </p:sp>
      <p:sp>
        <p:nvSpPr>
          <p:cNvPr id="4" name="文本框 3">
            <a:extLst>
              <a:ext uri="{FF2B5EF4-FFF2-40B4-BE49-F238E27FC236}">
                <a16:creationId xmlns:a16="http://schemas.microsoft.com/office/drawing/2014/main" id="{9839F473-2BE6-4E52-9ABA-1DE8F0AB1D0B}"/>
              </a:ext>
            </a:extLst>
          </p:cNvPr>
          <p:cNvSpPr txBox="1"/>
          <p:nvPr/>
        </p:nvSpPr>
        <p:spPr>
          <a:xfrm>
            <a:off x="992849" y="3435181"/>
            <a:ext cx="4299575" cy="369332"/>
          </a:xfrm>
          <a:prstGeom prst="rect">
            <a:avLst/>
          </a:prstGeom>
          <a:noFill/>
        </p:spPr>
        <p:txBody>
          <a:bodyPr wrap="none" rtlCol="0">
            <a:spAutoFit/>
          </a:bodyPr>
          <a:lstStyle/>
          <a:p>
            <a:r>
              <a:rPr lang="zh-CN" altLang="en-US" dirty="0"/>
              <a:t>由末端点的参考系坐标解算机械臂各角度</a:t>
            </a:r>
          </a:p>
        </p:txBody>
      </p:sp>
      <p:pic>
        <p:nvPicPr>
          <p:cNvPr id="5" name="图片 4">
            <a:extLst>
              <a:ext uri="{FF2B5EF4-FFF2-40B4-BE49-F238E27FC236}">
                <a16:creationId xmlns:a16="http://schemas.microsoft.com/office/drawing/2014/main" id="{4EDACE53-670B-461C-8884-3255CD006DC8}"/>
              </a:ext>
            </a:extLst>
          </p:cNvPr>
          <p:cNvPicPr>
            <a:picLocks noChangeAspect="1"/>
          </p:cNvPicPr>
          <p:nvPr/>
        </p:nvPicPr>
        <p:blipFill rotWithShape="1">
          <a:blip r:embed="rId5"/>
          <a:srcRect l="900"/>
          <a:stretch/>
        </p:blipFill>
        <p:spPr>
          <a:xfrm>
            <a:off x="992849" y="1858205"/>
            <a:ext cx="4902632" cy="157697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F401D8B-F4F2-4983-8F6B-F7D1C62DD43B}"/>
                  </a:ext>
                </a:extLst>
              </p:cNvPr>
              <p:cNvSpPr txBox="1"/>
              <p:nvPr/>
            </p:nvSpPr>
            <p:spPr>
              <a:xfrm>
                <a:off x="6296521" y="2311002"/>
                <a:ext cx="5385064" cy="1117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2</m:t>
                                              </m:r>
                                            </m:sub>
                                          </m:sSub>
                                        </m:e>
                                      </m:func>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e>
                                  </m:func>
                                  <m:func>
                                    <m:funcPr>
                                      <m:ctrlPr>
                                        <a:rPr lang="en-US" altLang="zh-CN" i="1" smtClean="0">
                                          <a:latin typeface="Cambria Math" panose="02040503050406030204" pitchFamily="18" charset="0"/>
                                        </a:rPr>
                                      </m:ctrlPr>
                                    </m:funcPr>
                                    <m:fName>
                                      <m:r>
                                        <m:rPr>
                                          <m:sty m:val="p"/>
                                        </m:rPr>
                                        <a:rPr lang="en-US" altLang="zh-CN" i="0" smtClean="0">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1</m:t>
                                          </m:r>
                                        </m:sub>
                                      </m:sSub>
                                    </m:e>
                                  </m:func>
                                </m:e>
                              </m:func>
                            </m:e>
                            <m:e>
                              <m:r>
                                <a:rPr lang="en-US" altLang="zh-CN" b="0" i="1" smtClean="0">
                                  <a:latin typeface="Cambria Math" panose="02040503050406030204" pitchFamily="18" charset="0"/>
                                </a:rPr>
                                <m:t>𝑦</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func>
                                    <m:funcPr>
                                      <m:ctrlPr>
                                        <a:rPr lang="en-US" altLang="zh-CN" i="1" smtClean="0">
                                          <a:latin typeface="Cambria Math" panose="02040503050406030204" pitchFamily="18" charset="0"/>
                                        </a:rPr>
                                      </m:ctrlPr>
                                    </m:funcPr>
                                    <m:fName>
                                      <m:r>
                                        <m:rPr>
                                          <m:sty m:val="p"/>
                                        </m:rPr>
                                        <a:rPr lang="en-US" altLang="zh-CN" i="0" smtClean="0">
                                          <a:latin typeface="Cambria Math" panose="02040503050406030204" pitchFamily="18" charset="0"/>
                                        </a:rPr>
                                        <m:t>sin</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1</m:t>
                                          </m:r>
                                        </m:sub>
                                      </m:sSub>
                                    </m:e>
                                  </m:func>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2</m:t>
                                              </m:r>
                                            </m:sub>
                                          </m:sSub>
                                        </m:e>
                                      </m:func>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3</m:t>
                                          </m:r>
                                        </m:sub>
                                      </m:sSub>
                                      <m:r>
                                        <a:rPr lang="en-US" altLang="zh-CN" i="1">
                                          <a:latin typeface="Cambria Math" panose="02040503050406030204" pitchFamily="18" charset="0"/>
                                        </a:rPr>
                                        <m:t>)</m:t>
                                      </m:r>
                                    </m:e>
                                  </m:fun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1</m:t>
                                          </m:r>
                                        </m:sub>
                                      </m:sSub>
                                    </m:e>
                                  </m:func>
                                </m:e>
                              </m:func>
                            </m:e>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3</m:t>
                                  </m:r>
                                </m:sub>
                              </m:sSub>
                              <m:func>
                                <m:funcPr>
                                  <m:ctrlPr>
                                    <a:rPr lang="en-US" altLang="zh-CN" i="1" smtClean="0">
                                      <a:latin typeface="Cambria Math" panose="02040503050406030204" pitchFamily="18" charset="0"/>
                                    </a:rPr>
                                  </m:ctrlPr>
                                </m:funcPr>
                                <m:fName>
                                  <m:r>
                                    <m:rPr>
                                      <m:sty m:val="p"/>
                                    </m:rPr>
                                    <a:rPr lang="en-US" altLang="zh-CN" i="0" smtClean="0">
                                      <a:latin typeface="Cambria Math" panose="02040503050406030204" pitchFamily="18" charset="0"/>
                                    </a:rPr>
                                    <m:t>sin</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3</m:t>
                                          </m:r>
                                        </m:sub>
                                      </m:sSub>
                                    </m:e>
                                  </m:d>
                                  <m:r>
                                    <a:rPr lang="en-US" altLang="zh-CN" b="0" i="1" smtClean="0">
                                      <a:latin typeface="Cambria Math" panose="02040503050406030204" pitchFamily="18" charset="0"/>
                                    </a:rPr>
                                    <m:t>−</m:t>
                                  </m:r>
                                </m:e>
                              </m:func>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func>
                                <m:funcPr>
                                  <m:ctrlPr>
                                    <a:rPr lang="en-US" altLang="zh-CN" i="1" smtClean="0">
                                      <a:latin typeface="Cambria Math" panose="02040503050406030204" pitchFamily="18" charset="0"/>
                                    </a:rPr>
                                  </m:ctrlPr>
                                </m:funcPr>
                                <m:fName>
                                  <m:r>
                                    <m:rPr>
                                      <m:sty m:val="p"/>
                                    </m:rPr>
                                    <a:rPr lang="en-US" altLang="zh-CN" i="0" smtClean="0">
                                      <a:latin typeface="Cambria Math" panose="02040503050406030204" pitchFamily="18" charset="0"/>
                                    </a:rPr>
                                    <m:t>sin</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2</m:t>
                                      </m:r>
                                    </m:sub>
                                  </m:sSub>
                                </m:e>
                              </m:func>
                            </m:e>
                          </m:eqArr>
                        </m:e>
                      </m:d>
                    </m:oMath>
                  </m:oMathPara>
                </a14:m>
                <a:endParaRPr lang="zh-CN" altLang="en-US" dirty="0"/>
              </a:p>
            </p:txBody>
          </p:sp>
        </mc:Choice>
        <mc:Fallback xmlns="">
          <p:sp>
            <p:nvSpPr>
              <p:cNvPr id="6" name="文本框 5">
                <a:extLst>
                  <a:ext uri="{FF2B5EF4-FFF2-40B4-BE49-F238E27FC236}">
                    <a16:creationId xmlns:a16="http://schemas.microsoft.com/office/drawing/2014/main" id="{7F401D8B-F4F2-4983-8F6B-F7D1C62DD43B}"/>
                  </a:ext>
                </a:extLst>
              </p:cNvPr>
              <p:cNvSpPr txBox="1">
                <a:spLocks noRot="1" noChangeAspect="1" noMove="1" noResize="1" noEditPoints="1" noAdjustHandles="1" noChangeArrowheads="1" noChangeShapeType="1" noTextEdit="1"/>
              </p:cNvSpPr>
              <p:nvPr/>
            </p:nvSpPr>
            <p:spPr>
              <a:xfrm>
                <a:off x="6296521" y="2311002"/>
                <a:ext cx="5385064" cy="111799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294BA5D-796F-4723-8E66-4E2A959F118D}"/>
                  </a:ext>
                </a:extLst>
              </p:cNvPr>
              <p:cNvSpPr txBox="1"/>
              <p:nvPr/>
            </p:nvSpPr>
            <p:spPr>
              <a:xfrm>
                <a:off x="1019063" y="4001186"/>
                <a:ext cx="10662522" cy="198887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tan</m:t>
                              </m:r>
                            </m:e>
                            <m:sup>
                              <m:r>
                                <a:rPr lang="en-US" altLang="zh-CN" b="0" i="1" smtClean="0">
                                  <a:latin typeface="Cambria Math" panose="02040503050406030204" pitchFamily="18" charset="0"/>
                                </a:rPr>
                                <m:t>−1</m:t>
                              </m:r>
                            </m:sup>
                          </m:sSup>
                        </m:fName>
                        <m:e>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func>
                    </m:oMath>
                  </m:oMathPara>
                </a14:m>
                <a:endParaRPr lang="en-US" altLang="zh-CN" dirty="0"/>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sSup>
                            <m:sSupPr>
                              <m:ctrlPr>
                                <a:rPr lang="en-US" altLang="zh-CN" b="0" i="1" smtClean="0">
                                  <a:latin typeface="Cambria Math" panose="02040503050406030204" pitchFamily="18" charset="0"/>
                                  <a:ea typeface="Cambria Math" panose="02040503050406030204" pitchFamily="18" charset="0"/>
                                </a:rPr>
                              </m:ctrlPr>
                            </m:sSupPr>
                            <m:e>
                              <m:r>
                                <m:rPr>
                                  <m:sty m:val="p"/>
                                </m:rPr>
                                <a:rPr lang="en-US" altLang="zh-CN" b="0" i="0" smtClean="0">
                                  <a:latin typeface="Cambria Math" panose="02040503050406030204" pitchFamily="18" charset="0"/>
                                  <a:ea typeface="Cambria Math" panose="02040503050406030204" pitchFamily="18" charset="0"/>
                                </a:rPr>
                                <m:t>cos</m:t>
                              </m:r>
                            </m:e>
                            <m:sup>
                              <m:r>
                                <a:rPr lang="en-US" altLang="zh-CN" b="0" i="1" smtClean="0">
                                  <a:latin typeface="Cambria Math" panose="02040503050406030204" pitchFamily="18" charset="0"/>
                                  <a:ea typeface="Cambria Math" panose="02040503050406030204" pitchFamily="18" charset="0"/>
                                </a:rPr>
                                <m:t>−1</m:t>
                              </m:r>
                            </m:sup>
                          </m:sSup>
                        </m:fName>
                        <m:e>
                          <m:f>
                            <m:fPr>
                              <m:ctrlPr>
                                <a:rPr lang="en-US" altLang="zh-CN" b="0" i="1" smtClean="0">
                                  <a:latin typeface="Cambria Math" panose="02040503050406030204" pitchFamily="18" charset="0"/>
                                  <a:ea typeface="Cambria Math" panose="02040503050406030204" pitchFamily="18" charset="0"/>
                                </a:rPr>
                              </m:ctrlPr>
                            </m:fPr>
                            <m:num>
                              <m:d>
                                <m:dPr>
                                  <m:ctrlPr>
                                    <a:rPr lang="en-US" altLang="zh-CN" b="0" i="1" smtClean="0">
                                      <a:latin typeface="Cambria Math" panose="02040503050406030204" pitchFamily="18" charset="0"/>
                                      <a:ea typeface="Cambria Math" panose="02040503050406030204" pitchFamily="18" charset="0"/>
                                    </a:rPr>
                                  </m:ctrlPr>
                                </m:dPr>
                                <m:e>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𝑧</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Cambria Math" panose="02040503050406030204" pitchFamily="18" charset="0"/>
                                                </a:rPr>
                                              </m:ctrlPr>
                                            </m:dPr>
                                            <m:e>
                                              <m:f>
                                                <m:fPr>
                                                  <m:type m:val="skw"/>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𝑥</m:t>
                                                  </m:r>
                                                </m:num>
                                                <m:den>
                                                  <m:func>
                                                    <m:funcPr>
                                                      <m:ctrlPr>
                                                        <a:rPr lang="en-US" altLang="zh-CN" i="1">
                                                          <a:latin typeface="Cambria Math" panose="02040503050406030204" pitchFamily="18" charset="0"/>
                                                          <a:ea typeface="Cambria Math" panose="02040503050406030204" pitchFamily="18" charset="0"/>
                                                        </a:rPr>
                                                      </m:ctrlPr>
                                                    </m:funcPr>
                                                    <m:fName>
                                                      <m:r>
                                                        <m:rPr>
                                                          <m:sty m:val="p"/>
                                                        </m:rPr>
                                                        <a:rPr lang="en-US" altLang="zh-CN">
                                                          <a:latin typeface="Cambria Math" panose="02040503050406030204" pitchFamily="18" charset="0"/>
                                                          <a:ea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1</m:t>
                                                          </m:r>
                                                        </m:sub>
                                                      </m:sSub>
                                                    </m:e>
                                                  </m:func>
                                                </m:den>
                                              </m:f>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e>
                                          </m:d>
                                        </m:e>
                                        <m:sup>
                                          <m:r>
                                            <a:rPr lang="en-US" altLang="zh-CN" i="1">
                                              <a:latin typeface="Cambria Math" panose="02040503050406030204" pitchFamily="18" charset="0"/>
                                              <a:ea typeface="Cambria Math" panose="02040503050406030204" pitchFamily="18" charset="0"/>
                                            </a:rPr>
                                            <m:t>2</m:t>
                                          </m:r>
                                        </m:sup>
                                      </m:sSup>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e>
                                    <m:sup>
                                      <m:r>
                                        <a:rPr lang="en-US" altLang="zh-CN" i="1">
                                          <a:latin typeface="Cambria Math" panose="02040503050406030204" pitchFamily="18" charset="0"/>
                                          <a:ea typeface="Cambria Math" panose="02040503050406030204" pitchFamily="18" charset="0"/>
                                        </a:rPr>
                                        <m:t>2</m:t>
                                      </m:r>
                                    </m:sup>
                                  </m:sSup>
                                </m:e>
                              </m:d>
                            </m:num>
                            <m:den>
                              <m:r>
                                <a:rPr lang="en-US" altLang="zh-CN" b="0" i="1" smtClean="0">
                                  <a:latin typeface="Cambria Math" panose="02040503050406030204" pitchFamily="18" charset="0"/>
                                  <a:ea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den>
                          </m:f>
                        </m:e>
                      </m:func>
                      <m:r>
                        <a:rPr lang="en-US" altLang="zh-CN" b="0" i="1" smtClean="0">
                          <a:latin typeface="Cambria Math" panose="02040503050406030204" pitchFamily="18" charset="0"/>
                          <a:ea typeface="Cambria Math" panose="02040503050406030204" pitchFamily="18" charset="0"/>
                        </a:rPr>
                        <m:t> </m:t>
                      </m:r>
                      <m:r>
                        <a:rPr lang="zh-CN" altLang="en-US" i="1">
                          <a:latin typeface="Cambria Math" panose="02040503050406030204" pitchFamily="18" charset="0"/>
                          <a:ea typeface="Cambria Math" panose="02040503050406030204" pitchFamily="18" charset="0"/>
                        </a:rPr>
                        <m:t>或</m:t>
                      </m:r>
                      <m:r>
                        <a:rPr lang="en-US" altLang="zh-CN" i="1">
                          <a:latin typeface="Cambria Math" panose="02040503050406030204" pitchFamily="18" charset="0"/>
                          <a:ea typeface="Cambria Math" panose="02040503050406030204" pitchFamily="18" charset="0"/>
                        </a:rPr>
                        <m:t>±</m:t>
                      </m:r>
                      <m:func>
                        <m:funcPr>
                          <m:ctrlPr>
                            <a:rPr lang="en-US" altLang="zh-CN" i="1">
                              <a:latin typeface="Cambria Math" panose="02040503050406030204" pitchFamily="18" charset="0"/>
                              <a:ea typeface="Cambria Math" panose="02040503050406030204" pitchFamily="18" charset="0"/>
                            </a:rPr>
                          </m:ctrlPr>
                        </m:funcPr>
                        <m:fName>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sin</m:t>
                              </m:r>
                            </m:e>
                            <m:sup>
                              <m:r>
                                <a:rPr lang="en-US" altLang="zh-CN" i="1">
                                  <a:latin typeface="Cambria Math" panose="02040503050406030204" pitchFamily="18" charset="0"/>
                                  <a:ea typeface="Cambria Math" panose="02040503050406030204" pitchFamily="18" charset="0"/>
                                </a:rPr>
                                <m:t>−1</m:t>
                              </m:r>
                            </m:sup>
                          </m:sSup>
                        </m:fName>
                        <m:e>
                          <m:f>
                            <m:fPr>
                              <m:ctrlPr>
                                <a:rPr lang="en-US" altLang="zh-CN" i="1">
                                  <a:latin typeface="Cambria Math" panose="02040503050406030204" pitchFamily="18" charset="0"/>
                                  <a:ea typeface="Cambria Math" panose="02040503050406030204" pitchFamily="18" charset="0"/>
                                </a:rPr>
                              </m:ctrlPr>
                            </m:fPr>
                            <m:num>
                              <m:d>
                                <m:dPr>
                                  <m:ctrlPr>
                                    <a:rPr lang="en-US" altLang="zh-CN" i="1">
                                      <a:latin typeface="Cambria Math" panose="02040503050406030204" pitchFamily="18" charset="0"/>
                                      <a:ea typeface="Cambria Math" panose="02040503050406030204" pitchFamily="18" charset="0"/>
                                    </a:rPr>
                                  </m:ctrlPr>
                                </m:dPr>
                                <m:e>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𝑧</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Cambria Math" panose="02040503050406030204" pitchFamily="18" charset="0"/>
                                                </a:rPr>
                                              </m:ctrlPr>
                                            </m:dPr>
                                            <m:e>
                                              <m:f>
                                                <m:fPr>
                                                  <m:type m:val="skw"/>
                                                  <m:ctrlPr>
                                                    <a:rPr lang="en-US" altLang="zh-CN" i="1">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𝑦</m:t>
                                                  </m:r>
                                                </m:num>
                                                <m:den>
                                                  <m:func>
                                                    <m:funcPr>
                                                      <m:ctrlPr>
                                                        <a:rPr lang="en-US" altLang="zh-CN" i="1">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sin</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1</m:t>
                                                          </m:r>
                                                        </m:sub>
                                                      </m:sSub>
                                                    </m:e>
                                                  </m:func>
                                                </m:den>
                                              </m:f>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e>
                                          </m:d>
                                        </m:e>
                                        <m:sup>
                                          <m:r>
                                            <a:rPr lang="en-US" altLang="zh-CN" i="1">
                                              <a:latin typeface="Cambria Math" panose="02040503050406030204" pitchFamily="18" charset="0"/>
                                              <a:ea typeface="Cambria Math" panose="02040503050406030204" pitchFamily="18" charset="0"/>
                                            </a:rPr>
                                            <m:t>2</m:t>
                                          </m:r>
                                        </m:sup>
                                      </m:sSup>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e>
                                    <m:sup>
                                      <m:r>
                                        <a:rPr lang="en-US" altLang="zh-CN" i="1">
                                          <a:latin typeface="Cambria Math" panose="02040503050406030204" pitchFamily="18" charset="0"/>
                                          <a:ea typeface="Cambria Math" panose="02040503050406030204" pitchFamily="18" charset="0"/>
                                        </a:rPr>
                                        <m:t>2</m:t>
                                      </m:r>
                                    </m:sup>
                                  </m:sSup>
                                </m:e>
                              </m:d>
                            </m:num>
                            <m:den>
                              <m:r>
                                <a:rPr lang="en-US" altLang="zh-CN" i="1">
                                  <a:latin typeface="Cambria Math" panose="02040503050406030204" pitchFamily="18" charset="0"/>
                                  <a:ea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den>
                          </m:f>
                        </m:e>
                      </m:func>
                    </m:oMath>
                  </m:oMathPara>
                </a14:m>
                <a:endParaRPr lang="en-US" altLang="zh-CN" dirty="0"/>
              </a:p>
              <a:p>
                <a:endParaRPr lang="en-US" altLang="zh-CN" dirty="0"/>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sin</m:t>
                              </m:r>
                            </m:e>
                            <m:sup>
                              <m:r>
                                <a:rPr lang="en-US" altLang="zh-CN" b="0" i="1" smtClean="0">
                                  <a:latin typeface="Cambria Math" panose="02040503050406030204" pitchFamily="18" charset="0"/>
                                </a:rPr>
                                <m:t>−1</m:t>
                              </m:r>
                            </m:sup>
                          </m:sSup>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3</m:t>
                                              </m:r>
                                            </m:sub>
                                          </m:sSub>
                                          <m:func>
                                            <m:funcPr>
                                              <m:ctrlPr>
                                                <a:rPr lang="en-US" altLang="zh-CN" i="1" smtClean="0">
                                                  <a:latin typeface="Cambria Math" panose="02040503050406030204" pitchFamily="18" charset="0"/>
                                                </a:rPr>
                                              </m:ctrlPr>
                                            </m:funcPr>
                                            <m:fName>
                                              <m:r>
                                                <m:rPr>
                                                  <m:sty m:val="p"/>
                                                </m:rPr>
                                                <a:rPr lang="en-US" altLang="zh-CN" i="0" smtClean="0">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3</m:t>
                                                  </m:r>
                                                </m:sub>
                                              </m:sSub>
                                            </m:e>
                                          </m:func>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func>
                                            <m:funcPr>
                                              <m:ctrlPr>
                                                <a:rPr lang="en-US" altLang="zh-CN" i="1">
                                                  <a:latin typeface="Cambria Math" panose="02040503050406030204" pitchFamily="18" charset="0"/>
                                                </a:rPr>
                                              </m:ctrlPr>
                                            </m:funcPr>
                                            <m:fName>
                                              <m:r>
                                                <m:rPr>
                                                  <m:sty m:val="p"/>
                                                </m:rPr>
                                                <a:rPr lang="en-US" altLang="zh-CN" b="0" i="0" smtClean="0">
                                                  <a:latin typeface="Cambria Math" panose="02040503050406030204" pitchFamily="18" charset="0"/>
                                                </a:rPr>
                                                <m:t>sin</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3</m:t>
                                                  </m:r>
                                                </m:sub>
                                              </m:sSub>
                                            </m:e>
                                          </m:func>
                                        </m:e>
                                      </m:d>
                                    </m:e>
                                    <m:sup>
                                      <m:r>
                                        <a:rPr lang="en-US" altLang="zh-CN" i="1">
                                          <a:latin typeface="Cambria Math" panose="02040503050406030204" pitchFamily="18" charset="0"/>
                                        </a:rPr>
                                        <m:t>2</m:t>
                                      </m:r>
                                    </m:sup>
                                  </m:sSup>
                                </m:e>
                              </m:rad>
                            </m:e>
                          </m:d>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sin</m:t>
                                  </m:r>
                                </m:e>
                                <m:sup>
                                  <m:r>
                                    <a:rPr lang="en-US" altLang="zh-CN" i="1">
                                      <a:latin typeface="Cambria Math" panose="02040503050406030204" pitchFamily="18" charset="0"/>
                                    </a:rPr>
                                    <m:t>−1</m:t>
                                  </m:r>
                                </m:sup>
                              </m:sSup>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3</m:t>
                                          </m:r>
                                        </m:sub>
                                      </m:sSub>
                                    </m:e>
                                  </m:func>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3</m:t>
                                                      </m:r>
                                                    </m:sub>
                                                  </m:sSub>
                                                </m:e>
                                              </m:func>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3</m:t>
                                                      </m:r>
                                                    </m:sub>
                                                  </m:sSub>
                                                </m:e>
                                              </m:func>
                                            </m:e>
                                          </m:d>
                                        </m:e>
                                        <m:sup>
                                          <m:r>
                                            <a:rPr lang="en-US" altLang="zh-CN" i="1">
                                              <a:latin typeface="Cambria Math" panose="02040503050406030204" pitchFamily="18" charset="0"/>
                                            </a:rPr>
                                            <m:t>2</m:t>
                                          </m:r>
                                        </m:sup>
                                      </m:sSup>
                                    </m:e>
                                  </m:rad>
                                </m:e>
                              </m:d>
                            </m:e>
                          </m:func>
                        </m:e>
                      </m:func>
                    </m:oMath>
                  </m:oMathPara>
                </a14:m>
                <a:endParaRPr lang="zh-CN" altLang="en-US" dirty="0"/>
              </a:p>
            </p:txBody>
          </p:sp>
        </mc:Choice>
        <mc:Fallback xmlns="">
          <p:sp>
            <p:nvSpPr>
              <p:cNvPr id="27" name="文本框 26">
                <a:extLst>
                  <a:ext uri="{FF2B5EF4-FFF2-40B4-BE49-F238E27FC236}">
                    <a16:creationId xmlns:a16="http://schemas.microsoft.com/office/drawing/2014/main" id="{0294BA5D-796F-4723-8E66-4E2A959F118D}"/>
                  </a:ext>
                </a:extLst>
              </p:cNvPr>
              <p:cNvSpPr txBox="1">
                <a:spLocks noRot="1" noChangeAspect="1" noMove="1" noResize="1" noEditPoints="1" noAdjustHandles="1" noChangeArrowheads="1" noChangeShapeType="1" noTextEdit="1"/>
              </p:cNvSpPr>
              <p:nvPr/>
            </p:nvSpPr>
            <p:spPr>
              <a:xfrm>
                <a:off x="1019063" y="4001186"/>
                <a:ext cx="10662522" cy="1988878"/>
              </a:xfrm>
              <a:prstGeom prst="rect">
                <a:avLst/>
              </a:prstGeom>
              <a:blipFill>
                <a:blip r:embed="rId7"/>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346787913"/>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sp>
        <p:nvSpPr>
          <p:cNvPr id="92" name="矩形 91">
            <a:extLst>
              <a:ext uri="{FF2B5EF4-FFF2-40B4-BE49-F238E27FC236}">
                <a16:creationId xmlns:a16="http://schemas.microsoft.com/office/drawing/2014/main" id="{0F615FD7-7673-487C-B357-1D89255B0194}"/>
              </a:ext>
            </a:extLst>
          </p:cNvPr>
          <p:cNvSpPr/>
          <p:nvPr/>
        </p:nvSpPr>
        <p:spPr>
          <a:xfrm rot="10800000">
            <a:off x="169027" y="1106376"/>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3" name="组合 92">
            <a:extLst>
              <a:ext uri="{FF2B5EF4-FFF2-40B4-BE49-F238E27FC236}">
                <a16:creationId xmlns:a16="http://schemas.microsoft.com/office/drawing/2014/main" id="{CB84EB9B-D88A-44B6-ACDE-18C11F5AD215}"/>
              </a:ext>
            </a:extLst>
          </p:cNvPr>
          <p:cNvGrpSpPr/>
          <p:nvPr/>
        </p:nvGrpSpPr>
        <p:grpSpPr>
          <a:xfrm rot="10800000">
            <a:off x="2273251" y="1106376"/>
            <a:ext cx="648072" cy="288032"/>
            <a:chOff x="1483073" y="1052736"/>
            <a:chExt cx="648072" cy="288032"/>
          </a:xfrm>
        </p:grpSpPr>
        <p:sp>
          <p:nvSpPr>
            <p:cNvPr id="94" name="椭圆 7">
              <a:extLst>
                <a:ext uri="{FF2B5EF4-FFF2-40B4-BE49-F238E27FC236}">
                  <a16:creationId xmlns:a16="http://schemas.microsoft.com/office/drawing/2014/main" id="{72C3F7D9-41D7-4F56-9861-0E8E9D980D06}"/>
                </a:ext>
              </a:extLst>
            </p:cNvPr>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sp>
          <p:nvSpPr>
            <p:cNvPr id="95" name="椭圆 8">
              <a:extLst>
                <a:ext uri="{FF2B5EF4-FFF2-40B4-BE49-F238E27FC236}">
                  <a16:creationId xmlns:a16="http://schemas.microsoft.com/office/drawing/2014/main" id="{B99B8F47-3374-49B5-8D37-3712DC2DBC49}"/>
                </a:ext>
              </a:extLst>
            </p:cNvPr>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grpSp>
      <p:sp>
        <p:nvSpPr>
          <p:cNvPr id="96" name="TextBox 5">
            <a:extLst>
              <a:ext uri="{FF2B5EF4-FFF2-40B4-BE49-F238E27FC236}">
                <a16:creationId xmlns:a16="http://schemas.microsoft.com/office/drawing/2014/main" id="{8C7D830A-C6BE-412C-9E75-51D47638C3F6}"/>
              </a:ext>
            </a:extLst>
          </p:cNvPr>
          <p:cNvSpPr txBox="1"/>
          <p:nvPr/>
        </p:nvSpPr>
        <p:spPr>
          <a:xfrm>
            <a:off x="457060" y="958004"/>
            <a:ext cx="181619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路径规划</a:t>
            </a:r>
          </a:p>
        </p:txBody>
      </p:sp>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sp>
        <p:nvSpPr>
          <p:cNvPr id="17" name="灯片编号占位符 16">
            <a:extLst>
              <a:ext uri="{FF2B5EF4-FFF2-40B4-BE49-F238E27FC236}">
                <a16:creationId xmlns:a16="http://schemas.microsoft.com/office/drawing/2014/main" id="{5A44C7CD-AF47-4593-8D62-33FE9DC7921C}"/>
              </a:ext>
            </a:extLst>
          </p:cNvPr>
          <p:cNvSpPr>
            <a:spLocks noGrp="1"/>
          </p:cNvSpPr>
          <p:nvPr>
            <p:ph type="sldNum" sz="quarter" idx="12"/>
          </p:nvPr>
        </p:nvSpPr>
        <p:spPr/>
        <p:txBody>
          <a:bodyPr/>
          <a:lstStyle/>
          <a:p>
            <a:fld id="{F1D45CED-6637-4F40-B3A4-E90A43978B0C}" type="slidenum">
              <a:rPr lang="zh-CN" altLang="en-US" smtClean="0"/>
              <a:t>7</a:t>
            </a:fld>
            <a:endParaRPr lang="zh-CN" altLang="en-US"/>
          </a:p>
        </p:txBody>
      </p:sp>
      <p:sp>
        <p:nvSpPr>
          <p:cNvPr id="2" name="文本框 1">
            <a:extLst>
              <a:ext uri="{FF2B5EF4-FFF2-40B4-BE49-F238E27FC236}">
                <a16:creationId xmlns:a16="http://schemas.microsoft.com/office/drawing/2014/main" id="{0250FD42-2199-4490-8983-11AB4C1630AB}"/>
              </a:ext>
            </a:extLst>
          </p:cNvPr>
          <p:cNvSpPr txBox="1"/>
          <p:nvPr/>
        </p:nvSpPr>
        <p:spPr>
          <a:xfrm>
            <a:off x="169028" y="2639320"/>
            <a:ext cx="4916156" cy="2031325"/>
          </a:xfrm>
          <a:prstGeom prst="rect">
            <a:avLst/>
          </a:prstGeom>
          <a:noFill/>
        </p:spPr>
        <p:txBody>
          <a:bodyPr wrap="square" rtlCol="0">
            <a:spAutoFit/>
          </a:bodyPr>
          <a:lstStyle/>
          <a:p>
            <a:pPr>
              <a:lnSpc>
                <a:spcPct val="150000"/>
              </a:lnSpc>
            </a:pPr>
            <a:r>
              <a:rPr lang="zh-CN" altLang="en-US" sz="2400" dirty="0"/>
              <a:t>设计了两种不同的路径规划方法：</a:t>
            </a:r>
            <a:endParaRPr lang="en-US" altLang="zh-CN" sz="2400" dirty="0"/>
          </a:p>
          <a:p>
            <a:pPr marL="514350" indent="-514350">
              <a:lnSpc>
                <a:spcPct val="150000"/>
              </a:lnSpc>
              <a:buAutoNum type="arabicPeriod"/>
            </a:pPr>
            <a:r>
              <a:rPr lang="zh-CN" altLang="en-US" sz="2400" dirty="0"/>
              <a:t>离线规划（规划末端轨迹）</a:t>
            </a:r>
            <a:endParaRPr lang="en-US" altLang="zh-CN" sz="2400" dirty="0"/>
          </a:p>
          <a:p>
            <a:pPr marL="514350" indent="-514350">
              <a:lnSpc>
                <a:spcPct val="150000"/>
              </a:lnSpc>
              <a:buAutoNum type="arabicPeriod"/>
            </a:pPr>
            <a:r>
              <a:rPr lang="zh-CN" altLang="en-US" sz="2400" dirty="0"/>
              <a:t>在线规划（人工势场法）</a:t>
            </a:r>
          </a:p>
          <a:p>
            <a:endParaRPr lang="zh-CN" altLang="en-US" dirty="0"/>
          </a:p>
        </p:txBody>
      </p:sp>
      <p:grpSp>
        <p:nvGrpSpPr>
          <p:cNvPr id="52" name="组合 51">
            <a:extLst>
              <a:ext uri="{FF2B5EF4-FFF2-40B4-BE49-F238E27FC236}">
                <a16:creationId xmlns:a16="http://schemas.microsoft.com/office/drawing/2014/main" id="{85195F84-2521-45F4-A7A9-1DA1EDE15755}"/>
              </a:ext>
            </a:extLst>
          </p:cNvPr>
          <p:cNvGrpSpPr/>
          <p:nvPr/>
        </p:nvGrpSpPr>
        <p:grpSpPr>
          <a:xfrm>
            <a:off x="6008849" y="1944154"/>
            <a:ext cx="4986823" cy="1100910"/>
            <a:chOff x="6008849" y="1944154"/>
            <a:chExt cx="4986823" cy="1100910"/>
          </a:xfrm>
        </p:grpSpPr>
        <p:sp>
          <p:nvSpPr>
            <p:cNvPr id="7" name="矩形 6">
              <a:extLst>
                <a:ext uri="{FF2B5EF4-FFF2-40B4-BE49-F238E27FC236}">
                  <a16:creationId xmlns:a16="http://schemas.microsoft.com/office/drawing/2014/main" id="{C979A448-69FD-4AFC-9AA7-17E99CAA1DCC}"/>
                </a:ext>
              </a:extLst>
            </p:cNvPr>
            <p:cNvSpPr/>
            <p:nvPr/>
          </p:nvSpPr>
          <p:spPr>
            <a:xfrm>
              <a:off x="6008849" y="1944155"/>
              <a:ext cx="1711780" cy="62515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规划的该时刻末端位置</a:t>
              </a:r>
            </a:p>
          </p:txBody>
        </p:sp>
        <p:cxnSp>
          <p:nvCxnSpPr>
            <p:cNvPr id="9" name="直接箭头连接符 8">
              <a:extLst>
                <a:ext uri="{FF2B5EF4-FFF2-40B4-BE49-F238E27FC236}">
                  <a16:creationId xmlns:a16="http://schemas.microsoft.com/office/drawing/2014/main" id="{1BDD8814-A0AC-4778-AD84-0C437033CBC7}"/>
                </a:ext>
              </a:extLst>
            </p:cNvPr>
            <p:cNvCxnSpPr>
              <a:cxnSpLocks/>
              <a:stCxn id="7" idx="3"/>
            </p:cNvCxnSpPr>
            <p:nvPr/>
          </p:nvCxnSpPr>
          <p:spPr>
            <a:xfrm>
              <a:off x="7720629" y="2256731"/>
              <a:ext cx="298580" cy="466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8111420-56FB-44AF-B134-D18F3CFF327C}"/>
                </a:ext>
              </a:extLst>
            </p:cNvPr>
            <p:cNvSpPr/>
            <p:nvPr/>
          </p:nvSpPr>
          <p:spPr>
            <a:xfrm>
              <a:off x="8019208" y="1944154"/>
              <a:ext cx="1576873" cy="62515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逆运动学求解</a:t>
              </a:r>
            </a:p>
          </p:txBody>
        </p:sp>
        <p:cxnSp>
          <p:nvCxnSpPr>
            <p:cNvPr id="28" name="直接箭头连接符 27">
              <a:extLst>
                <a:ext uri="{FF2B5EF4-FFF2-40B4-BE49-F238E27FC236}">
                  <a16:creationId xmlns:a16="http://schemas.microsoft.com/office/drawing/2014/main" id="{44D572D0-136A-49E6-88A7-7466B19E22A3}"/>
                </a:ext>
              </a:extLst>
            </p:cNvPr>
            <p:cNvCxnSpPr/>
            <p:nvPr/>
          </p:nvCxnSpPr>
          <p:spPr>
            <a:xfrm>
              <a:off x="9596081" y="2256729"/>
              <a:ext cx="298580" cy="466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862B58F-4C5E-48DF-99FD-EB96D8FE72FC}"/>
                </a:ext>
              </a:extLst>
            </p:cNvPr>
            <p:cNvSpPr/>
            <p:nvPr/>
          </p:nvSpPr>
          <p:spPr>
            <a:xfrm>
              <a:off x="9894660" y="1944154"/>
              <a:ext cx="1101012" cy="62515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关节控制</a:t>
              </a:r>
            </a:p>
          </p:txBody>
        </p:sp>
        <p:sp>
          <p:nvSpPr>
            <p:cNvPr id="12" name="文本框 11">
              <a:extLst>
                <a:ext uri="{FF2B5EF4-FFF2-40B4-BE49-F238E27FC236}">
                  <a16:creationId xmlns:a16="http://schemas.microsoft.com/office/drawing/2014/main" id="{4C2D9005-EDBE-4453-955A-8CDB77A6687B}"/>
                </a:ext>
              </a:extLst>
            </p:cNvPr>
            <p:cNvSpPr txBox="1"/>
            <p:nvPr/>
          </p:nvSpPr>
          <p:spPr>
            <a:xfrm>
              <a:off x="7920273" y="2706510"/>
              <a:ext cx="1005403" cy="338554"/>
            </a:xfrm>
            <a:prstGeom prst="rect">
              <a:avLst/>
            </a:prstGeom>
            <a:noFill/>
          </p:spPr>
          <p:txBody>
            <a:bodyPr wrap="none" rtlCol="0">
              <a:spAutoFit/>
            </a:bodyPr>
            <a:lstStyle/>
            <a:p>
              <a:r>
                <a:rPr lang="zh-CN" altLang="en-US" sz="1600" dirty="0"/>
                <a:t>离线规划</a:t>
              </a:r>
            </a:p>
          </p:txBody>
        </p:sp>
      </p:grpSp>
      <p:grpSp>
        <p:nvGrpSpPr>
          <p:cNvPr id="53" name="组合 52">
            <a:extLst>
              <a:ext uri="{FF2B5EF4-FFF2-40B4-BE49-F238E27FC236}">
                <a16:creationId xmlns:a16="http://schemas.microsoft.com/office/drawing/2014/main" id="{11F17897-3BD5-495B-8B40-CBC776CF56DE}"/>
              </a:ext>
            </a:extLst>
          </p:cNvPr>
          <p:cNvGrpSpPr/>
          <p:nvPr/>
        </p:nvGrpSpPr>
        <p:grpSpPr>
          <a:xfrm>
            <a:off x="5185283" y="3365549"/>
            <a:ext cx="6475382" cy="2655685"/>
            <a:chOff x="5085184" y="3582378"/>
            <a:chExt cx="6475382" cy="2655685"/>
          </a:xfrm>
        </p:grpSpPr>
        <p:sp>
          <p:nvSpPr>
            <p:cNvPr id="31" name="矩形 30">
              <a:extLst>
                <a:ext uri="{FF2B5EF4-FFF2-40B4-BE49-F238E27FC236}">
                  <a16:creationId xmlns:a16="http://schemas.microsoft.com/office/drawing/2014/main" id="{F206213B-C823-431B-A76F-091B5A70331D}"/>
                </a:ext>
              </a:extLst>
            </p:cNvPr>
            <p:cNvSpPr/>
            <p:nvPr/>
          </p:nvSpPr>
          <p:spPr>
            <a:xfrm>
              <a:off x="6335421" y="3582378"/>
              <a:ext cx="1457715" cy="62515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人工势场法在线规划</a:t>
              </a:r>
            </a:p>
          </p:txBody>
        </p:sp>
        <p:sp>
          <p:nvSpPr>
            <p:cNvPr id="32" name="矩形 31">
              <a:extLst>
                <a:ext uri="{FF2B5EF4-FFF2-40B4-BE49-F238E27FC236}">
                  <a16:creationId xmlns:a16="http://schemas.microsoft.com/office/drawing/2014/main" id="{A1BFFAA2-D66C-4A7C-948B-E2502CF2005E}"/>
                </a:ext>
              </a:extLst>
            </p:cNvPr>
            <p:cNvSpPr/>
            <p:nvPr/>
          </p:nvSpPr>
          <p:spPr>
            <a:xfrm>
              <a:off x="8099978" y="3588652"/>
              <a:ext cx="1576873" cy="62515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逆运动学求解</a:t>
              </a:r>
            </a:p>
          </p:txBody>
        </p:sp>
        <p:sp>
          <p:nvSpPr>
            <p:cNvPr id="33" name="矩形 32">
              <a:extLst>
                <a:ext uri="{FF2B5EF4-FFF2-40B4-BE49-F238E27FC236}">
                  <a16:creationId xmlns:a16="http://schemas.microsoft.com/office/drawing/2014/main" id="{DEFFDA33-9CD8-4308-B105-3239AFD399D6}"/>
                </a:ext>
              </a:extLst>
            </p:cNvPr>
            <p:cNvSpPr/>
            <p:nvPr/>
          </p:nvSpPr>
          <p:spPr>
            <a:xfrm>
              <a:off x="9983693" y="3588651"/>
              <a:ext cx="1576873" cy="62515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关节控制</a:t>
              </a:r>
            </a:p>
          </p:txBody>
        </p:sp>
        <p:cxnSp>
          <p:nvCxnSpPr>
            <p:cNvPr id="34" name="直接箭头连接符 33">
              <a:extLst>
                <a:ext uri="{FF2B5EF4-FFF2-40B4-BE49-F238E27FC236}">
                  <a16:creationId xmlns:a16="http://schemas.microsoft.com/office/drawing/2014/main" id="{8B79D6B5-2938-4D41-A857-5367481CFD90}"/>
                </a:ext>
              </a:extLst>
            </p:cNvPr>
            <p:cNvCxnSpPr/>
            <p:nvPr/>
          </p:nvCxnSpPr>
          <p:spPr>
            <a:xfrm>
              <a:off x="7801398" y="3889360"/>
              <a:ext cx="298580" cy="466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E6DC2D08-8BB6-4BE5-B953-DEDEA7F2DBFE}"/>
                </a:ext>
              </a:extLst>
            </p:cNvPr>
            <p:cNvCxnSpPr/>
            <p:nvPr/>
          </p:nvCxnSpPr>
          <p:spPr>
            <a:xfrm>
              <a:off x="9693956" y="3901226"/>
              <a:ext cx="298580" cy="466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0A16D69F-98AE-4119-80CE-C5025C12ECF7}"/>
                </a:ext>
              </a:extLst>
            </p:cNvPr>
            <p:cNvCxnSpPr>
              <a:cxnSpLocks/>
              <a:stCxn id="33" idx="3"/>
            </p:cNvCxnSpPr>
            <p:nvPr/>
          </p:nvCxnSpPr>
          <p:spPr>
            <a:xfrm flipH="1">
              <a:off x="9818597" y="3901227"/>
              <a:ext cx="1741969" cy="1167353"/>
            </a:xfrm>
            <a:prstGeom prst="bentConnector3">
              <a:avLst>
                <a:gd name="adj1" fmla="val -1312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1F056EF0-B998-4FF9-9977-76D7D5FB3C5A}"/>
                </a:ext>
              </a:extLst>
            </p:cNvPr>
            <p:cNvSpPr/>
            <p:nvPr/>
          </p:nvSpPr>
          <p:spPr>
            <a:xfrm>
              <a:off x="7943711" y="4432273"/>
              <a:ext cx="1874886" cy="62515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正运动学</a:t>
              </a:r>
            </a:p>
          </p:txBody>
        </p:sp>
        <p:cxnSp>
          <p:nvCxnSpPr>
            <p:cNvPr id="23" name="连接符: 肘形 22">
              <a:extLst>
                <a:ext uri="{FF2B5EF4-FFF2-40B4-BE49-F238E27FC236}">
                  <a16:creationId xmlns:a16="http://schemas.microsoft.com/office/drawing/2014/main" id="{803D08FF-EF20-4809-9B4C-769BAE5AB54F}"/>
                </a:ext>
              </a:extLst>
            </p:cNvPr>
            <p:cNvCxnSpPr>
              <a:cxnSpLocks/>
              <a:endCxn id="31" idx="1"/>
            </p:cNvCxnSpPr>
            <p:nvPr/>
          </p:nvCxnSpPr>
          <p:spPr>
            <a:xfrm rot="10800000">
              <a:off x="6335421" y="3894954"/>
              <a:ext cx="1608290" cy="1152400"/>
            </a:xfrm>
            <a:prstGeom prst="bentConnector3">
              <a:avLst>
                <a:gd name="adj1" fmla="val 11073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8A0581A6-072D-4182-99D1-5370F2E98962}"/>
                </a:ext>
              </a:extLst>
            </p:cNvPr>
            <p:cNvSpPr/>
            <p:nvPr/>
          </p:nvSpPr>
          <p:spPr>
            <a:xfrm>
              <a:off x="7943711" y="5059249"/>
              <a:ext cx="1874886" cy="62515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获取目标点及障碍物位置信息</a:t>
              </a:r>
            </a:p>
          </p:txBody>
        </p:sp>
        <p:cxnSp>
          <p:nvCxnSpPr>
            <p:cNvPr id="59" name="直接箭头连接符 58">
              <a:extLst>
                <a:ext uri="{FF2B5EF4-FFF2-40B4-BE49-F238E27FC236}">
                  <a16:creationId xmlns:a16="http://schemas.microsoft.com/office/drawing/2014/main" id="{E06E0FF8-C5B3-4BE2-B4D7-5B9A39FCBD8B}"/>
                </a:ext>
              </a:extLst>
            </p:cNvPr>
            <p:cNvCxnSpPr/>
            <p:nvPr/>
          </p:nvCxnSpPr>
          <p:spPr>
            <a:xfrm>
              <a:off x="6023949" y="3880744"/>
              <a:ext cx="298580" cy="466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8C5605F7-4867-40A9-AE14-D34B0F3F8E2A}"/>
                </a:ext>
              </a:extLst>
            </p:cNvPr>
            <p:cNvSpPr/>
            <p:nvPr/>
          </p:nvSpPr>
          <p:spPr>
            <a:xfrm>
              <a:off x="5085184" y="3582378"/>
              <a:ext cx="947608" cy="62515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初始化</a:t>
              </a:r>
            </a:p>
          </p:txBody>
        </p:sp>
        <p:sp>
          <p:nvSpPr>
            <p:cNvPr id="62" name="文本框 61">
              <a:extLst>
                <a:ext uri="{FF2B5EF4-FFF2-40B4-BE49-F238E27FC236}">
                  <a16:creationId xmlns:a16="http://schemas.microsoft.com/office/drawing/2014/main" id="{3F1D1863-61AD-498B-9BBF-6A64C28A84BA}"/>
                </a:ext>
              </a:extLst>
            </p:cNvPr>
            <p:cNvSpPr txBox="1"/>
            <p:nvPr/>
          </p:nvSpPr>
          <p:spPr>
            <a:xfrm>
              <a:off x="7920272" y="5899509"/>
              <a:ext cx="1005403" cy="338554"/>
            </a:xfrm>
            <a:prstGeom prst="rect">
              <a:avLst/>
            </a:prstGeom>
            <a:noFill/>
          </p:spPr>
          <p:txBody>
            <a:bodyPr wrap="none" rtlCol="0">
              <a:spAutoFit/>
            </a:bodyPr>
            <a:lstStyle/>
            <a:p>
              <a:r>
                <a:rPr lang="zh-CN" altLang="en-US" sz="1600" dirty="0"/>
                <a:t>在线规划</a:t>
              </a:r>
            </a:p>
          </p:txBody>
        </p:sp>
      </p:grpSp>
    </p:spTree>
    <p:custDataLst>
      <p:tags r:id="rId1"/>
    </p:custDataLst>
    <p:extLst>
      <p:ext uri="{BB962C8B-B14F-4D97-AF65-F5344CB8AC3E}">
        <p14:creationId xmlns:p14="http://schemas.microsoft.com/office/powerpoint/2010/main" val="316745963"/>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sp>
        <p:nvSpPr>
          <p:cNvPr id="92" name="矩形 91">
            <a:extLst>
              <a:ext uri="{FF2B5EF4-FFF2-40B4-BE49-F238E27FC236}">
                <a16:creationId xmlns:a16="http://schemas.microsoft.com/office/drawing/2014/main" id="{0F615FD7-7673-487C-B357-1D89255B0194}"/>
              </a:ext>
            </a:extLst>
          </p:cNvPr>
          <p:cNvSpPr/>
          <p:nvPr/>
        </p:nvSpPr>
        <p:spPr>
          <a:xfrm rot="10800000">
            <a:off x="169027" y="1106376"/>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93" name="组合 92">
            <a:extLst>
              <a:ext uri="{FF2B5EF4-FFF2-40B4-BE49-F238E27FC236}">
                <a16:creationId xmlns:a16="http://schemas.microsoft.com/office/drawing/2014/main" id="{CB84EB9B-D88A-44B6-ACDE-18C11F5AD215}"/>
              </a:ext>
            </a:extLst>
          </p:cNvPr>
          <p:cNvGrpSpPr/>
          <p:nvPr/>
        </p:nvGrpSpPr>
        <p:grpSpPr>
          <a:xfrm rot="10800000">
            <a:off x="4298561" y="1106376"/>
            <a:ext cx="648072" cy="288032"/>
            <a:chOff x="1483073" y="1052736"/>
            <a:chExt cx="648072" cy="288032"/>
          </a:xfrm>
        </p:grpSpPr>
        <p:sp>
          <p:nvSpPr>
            <p:cNvPr id="94" name="椭圆 7">
              <a:extLst>
                <a:ext uri="{FF2B5EF4-FFF2-40B4-BE49-F238E27FC236}">
                  <a16:creationId xmlns:a16="http://schemas.microsoft.com/office/drawing/2014/main" id="{72C3F7D9-41D7-4F56-9861-0E8E9D980D06}"/>
                </a:ext>
              </a:extLst>
            </p:cNvPr>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sp>
          <p:nvSpPr>
            <p:cNvPr id="95" name="椭圆 8">
              <a:extLst>
                <a:ext uri="{FF2B5EF4-FFF2-40B4-BE49-F238E27FC236}">
                  <a16:creationId xmlns:a16="http://schemas.microsoft.com/office/drawing/2014/main" id="{B99B8F47-3374-49B5-8D37-3712DC2DBC49}"/>
                </a:ext>
              </a:extLst>
            </p:cNvPr>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grpSp>
      <p:sp>
        <p:nvSpPr>
          <p:cNvPr id="96" name="TextBox 5">
            <a:extLst>
              <a:ext uri="{FF2B5EF4-FFF2-40B4-BE49-F238E27FC236}">
                <a16:creationId xmlns:a16="http://schemas.microsoft.com/office/drawing/2014/main" id="{8C7D830A-C6BE-412C-9E75-51D47638C3F6}"/>
              </a:ext>
            </a:extLst>
          </p:cNvPr>
          <p:cNvSpPr txBox="1"/>
          <p:nvPr/>
        </p:nvSpPr>
        <p:spPr>
          <a:xfrm>
            <a:off x="457060" y="958004"/>
            <a:ext cx="384150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机械臂末端轨迹规划</a:t>
            </a:r>
          </a:p>
        </p:txBody>
      </p:sp>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mc:AlternateContent xmlns:mc="http://schemas.openxmlformats.org/markup-compatibility/2006" xmlns:a14="http://schemas.microsoft.com/office/drawing/2010/main">
        <mc:Choice Requires="a14">
          <p:sp>
            <p:nvSpPr>
              <p:cNvPr id="5" name="文本框 4"/>
              <p:cNvSpPr txBox="1"/>
              <p:nvPr/>
            </p:nvSpPr>
            <p:spPr>
              <a:xfrm>
                <a:off x="327395" y="4665726"/>
                <a:ext cx="11537209" cy="2073196"/>
              </a:xfrm>
              <a:prstGeom prst="rect">
                <a:avLst/>
              </a:prstGeom>
              <a:noFill/>
            </p:spPr>
            <p:txBody>
              <a:bodyPr wrap="square" rtlCol="0">
                <a:spAutoFit/>
              </a:bodyPr>
              <a:lstStyle/>
              <a:p>
                <a:r>
                  <a:rPr lang="en-US" altLang="zh-CN" sz="2800" dirty="0"/>
                  <a:t>        </a:t>
                </a:r>
                <a:r>
                  <a:rPr lang="zh-CN" altLang="en-US" sz="2800" dirty="0"/>
                  <a:t>轨迹分为两段，准备段和工作段，分别对两段进行三次样条插值，且均满足第一类边界条件，即</a:t>
                </a:r>
                <a:endParaRPr lang="en-US" altLang="zh-CN" sz="2800" dirty="0"/>
              </a:p>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sSub>
                                <m:sSubPr>
                                  <m:ctrlPr>
                                    <a:rPr lang="en-US" altLang="zh-CN" sz="2800" i="1" smtClean="0">
                                      <a:latin typeface="Cambria Math" panose="02040503050406030204" pitchFamily="18" charset="0"/>
                                    </a:rPr>
                                  </m:ctrlPr>
                                </m:sSubPr>
                                <m:e>
                                  <m:acc>
                                    <m:accPr>
                                      <m:chr m:val="̇"/>
                                      <m:ctrlPr>
                                        <a:rPr lang="en-US" altLang="zh-CN" sz="2800" i="1">
                                          <a:latin typeface="Cambria Math" panose="02040503050406030204" pitchFamily="18" charset="0"/>
                                        </a:rPr>
                                      </m:ctrlPr>
                                    </m:accPr>
                                    <m:e>
                                      <m:d>
                                        <m:dPr>
                                          <m:begChr m:val=""/>
                                          <m:endChr m:val="|"/>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e>
                                  </m:acc>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=0</m:t>
                              </m:r>
                            </m:e>
                            <m:e>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d>
                                        <m:dPr>
                                          <m:begChr m:val=""/>
                                          <m:endChr m:val="|"/>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e>
                                  </m:acc>
                                </m:e>
                                <m:sub>
                                  <m:r>
                                    <a:rPr lang="en-US" altLang="zh-CN" sz="2800" i="1">
                                      <a:latin typeface="Cambria Math" panose="02040503050406030204" pitchFamily="18" charset="0"/>
                                    </a:rPr>
                                    <m:t>𝑡</m:t>
                                  </m:r>
                                  <m:r>
                                    <a:rPr lang="en-US" altLang="zh-CN" sz="2800" i="1">
                                      <a:latin typeface="Cambria Math" panose="02040503050406030204" pitchFamily="18" charset="0"/>
                                    </a:rPr>
                                    <m:t>=</m:t>
                                  </m:r>
                                  <m:r>
                                    <a:rPr lang="en-US" altLang="zh-CN" sz="2800" b="0" i="1" smtClean="0">
                                      <a:latin typeface="Cambria Math" panose="02040503050406030204" pitchFamily="18" charset="0"/>
                                    </a:rPr>
                                    <m:t>𝑛</m:t>
                                  </m:r>
                                </m:sub>
                              </m:sSub>
                              <m:r>
                                <a:rPr lang="en-US" altLang="zh-CN" sz="2800" i="1">
                                  <a:latin typeface="Cambria Math" panose="02040503050406030204" pitchFamily="18" charset="0"/>
                                </a:rPr>
                                <m:t>=0</m:t>
                              </m:r>
                            </m:e>
                          </m:eqArr>
                        </m:e>
                      </m:d>
                    </m:oMath>
                  </m:oMathPara>
                </a14:m>
                <a:endParaRPr lang="zh-CN" altLang="en-US" sz="2800" dirty="0"/>
              </a:p>
            </p:txBody>
          </p:sp>
        </mc:Choice>
        <mc:Fallback xmlns="">
          <p:sp>
            <p:nvSpPr>
              <p:cNvPr id="5" name="文本框 4"/>
              <p:cNvSpPr txBox="1">
                <a:spLocks noRot="1" noChangeAspect="1" noMove="1" noResize="1" noEditPoints="1" noAdjustHandles="1" noChangeArrowheads="1" noChangeShapeType="1" noTextEdit="1"/>
              </p:cNvSpPr>
              <p:nvPr/>
            </p:nvSpPr>
            <p:spPr>
              <a:xfrm>
                <a:off x="327395" y="4665726"/>
                <a:ext cx="11537209" cy="2073196"/>
              </a:xfrm>
              <a:prstGeom prst="rect">
                <a:avLst/>
              </a:prstGeom>
              <a:blipFill>
                <a:blip r:embed="rId5"/>
                <a:stretch>
                  <a:fillRect l="-1110" t="-3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667BE0E-CBD7-4B18-AEFE-A997138B4C88}"/>
                  </a:ext>
                </a:extLst>
              </p:cNvPr>
              <p:cNvSpPr txBox="1"/>
              <p:nvPr/>
            </p:nvSpPr>
            <p:spPr>
              <a:xfrm>
                <a:off x="327395" y="1615420"/>
                <a:ext cx="11537209" cy="2980496"/>
              </a:xfrm>
              <a:prstGeom prst="rect">
                <a:avLst/>
              </a:prstGeom>
              <a:noFill/>
            </p:spPr>
            <p:txBody>
              <a:bodyPr wrap="square" rtlCol="0">
                <a:spAutoFit/>
              </a:bodyPr>
              <a:lstStyle/>
              <a:p>
                <a:r>
                  <a:rPr lang="en-US" altLang="zh-CN" sz="2800" dirty="0"/>
                  <a:t>        </a:t>
                </a:r>
                <a:r>
                  <a:rPr lang="zh-CN" altLang="en-US" sz="2800" dirty="0"/>
                  <a:t>记机器人末端轨迹关于运行时间的方程为</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𝑡</m:t>
                          </m:r>
                        </m:e>
                      </m:d>
                    </m:oMath>
                  </m:oMathPara>
                </a14:m>
                <a:endParaRPr lang="en-US" altLang="zh-CN" sz="2800" b="0" dirty="0"/>
              </a:p>
              <a:p>
                <a:r>
                  <a:rPr lang="en-US" altLang="zh-CN" sz="2800" dirty="0"/>
                  <a:t>	  </a:t>
                </a:r>
                <a:r>
                  <a:rPr lang="zh-CN" altLang="en-US" sz="2800" dirty="0"/>
                  <a:t>其标量形式为</a:t>
                </a:r>
                <a:endParaRPr lang="en-US" altLang="zh-CN" sz="2800" dirty="0"/>
              </a:p>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𝑡</m:t>
                                  </m:r>
                                </m:e>
                              </m:d>
                            </m:e>
                            <m:e>
                              <m:r>
                                <a:rPr lang="en-US" altLang="zh-CN" sz="2800" b="0" i="1" smtClean="0">
                                  <a:latin typeface="Cambria Math" panose="02040503050406030204" pitchFamily="18" charset="0"/>
                                </a:rPr>
                                <m:t>𝑦</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2</m:t>
                                  </m:r>
                                </m:sub>
                              </m:sSub>
                              <m:d>
                                <m:dPr>
                                  <m:ctrlPr>
                                    <a:rPr lang="en-US" altLang="zh-CN" sz="2800" i="1">
                                      <a:latin typeface="Cambria Math" panose="02040503050406030204" pitchFamily="18" charset="0"/>
                                    </a:rPr>
                                  </m:ctrlPr>
                                </m:dPr>
                                <m:e>
                                  <m:r>
                                    <a:rPr lang="en-US" altLang="zh-CN" sz="2800" b="0" i="1" smtClean="0">
                                      <a:latin typeface="Cambria Math" panose="02040503050406030204" pitchFamily="18" charset="0"/>
                                    </a:rPr>
                                    <m:t>𝑡</m:t>
                                  </m:r>
                                </m:e>
                              </m:d>
                            </m:e>
                            <m:e>
                              <m:r>
                                <a:rPr lang="en-US" altLang="zh-CN" sz="2800" b="0" i="1" smtClean="0">
                                  <a:latin typeface="Cambria Math" panose="02040503050406030204" pitchFamily="18" charset="0"/>
                                </a:rPr>
                                <m:t>𝑧</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3</m:t>
                                  </m:r>
                                </m:sub>
                              </m:sSub>
                              <m:d>
                                <m:dPr>
                                  <m:ctrlPr>
                                    <a:rPr lang="en-US" altLang="zh-CN" sz="2800" i="1">
                                      <a:latin typeface="Cambria Math" panose="02040503050406030204" pitchFamily="18" charset="0"/>
                                    </a:rPr>
                                  </m:ctrlPr>
                                </m:dPr>
                                <m:e>
                                  <m:r>
                                    <a:rPr lang="en-US" altLang="zh-CN" sz="2800" b="0" i="1" smtClean="0">
                                      <a:latin typeface="Cambria Math" panose="02040503050406030204" pitchFamily="18" charset="0"/>
                                    </a:rPr>
                                    <m:t>𝑡</m:t>
                                  </m:r>
                                </m:e>
                              </m:d>
                            </m:e>
                          </m:eqArr>
                        </m:e>
                      </m:d>
                    </m:oMath>
                  </m:oMathPara>
                </a14:m>
                <a:endParaRPr lang="zh-CN" altLang="en-US" sz="2800" dirty="0"/>
              </a:p>
            </p:txBody>
          </p:sp>
        </mc:Choice>
        <mc:Fallback xmlns="">
          <p:sp>
            <p:nvSpPr>
              <p:cNvPr id="17" name="文本框 16">
                <a:extLst>
                  <a:ext uri="{FF2B5EF4-FFF2-40B4-BE49-F238E27FC236}">
                    <a16:creationId xmlns:a16="http://schemas.microsoft.com/office/drawing/2014/main" id="{5667BE0E-CBD7-4B18-AEFE-A997138B4C88}"/>
                  </a:ext>
                </a:extLst>
              </p:cNvPr>
              <p:cNvSpPr txBox="1">
                <a:spLocks noRot="1" noChangeAspect="1" noMove="1" noResize="1" noEditPoints="1" noAdjustHandles="1" noChangeArrowheads="1" noChangeShapeType="1" noTextEdit="1"/>
              </p:cNvSpPr>
              <p:nvPr/>
            </p:nvSpPr>
            <p:spPr>
              <a:xfrm>
                <a:off x="327395" y="1615420"/>
                <a:ext cx="11537209" cy="2980496"/>
              </a:xfrm>
              <a:prstGeom prst="rect">
                <a:avLst/>
              </a:prstGeom>
              <a:blipFill>
                <a:blip r:embed="rId6"/>
                <a:stretch>
                  <a:fillRect t="-2454"/>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087903529"/>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
            <a:ext cx="12192000" cy="70484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grpSp>
        <p:nvGrpSpPr>
          <p:cNvPr id="38" name="组合 37">
            <a:extLst>
              <a:ext uri="{FF2B5EF4-FFF2-40B4-BE49-F238E27FC236}">
                <a16:creationId xmlns:a16="http://schemas.microsoft.com/office/drawing/2014/main" id="{CD1A7D36-8934-4D71-90A3-71FD76B3659A}"/>
              </a:ext>
            </a:extLst>
          </p:cNvPr>
          <p:cNvGrpSpPr/>
          <p:nvPr/>
        </p:nvGrpSpPr>
        <p:grpSpPr>
          <a:xfrm>
            <a:off x="2" y="855134"/>
            <a:ext cx="12191999" cy="81239"/>
            <a:chOff x="30834" y="1305568"/>
            <a:chExt cx="8816454" cy="66133"/>
          </a:xfrm>
        </p:grpSpPr>
        <p:sp>
          <p:nvSpPr>
            <p:cNvPr id="41" name="矩形 40">
              <a:extLst>
                <a:ext uri="{FF2B5EF4-FFF2-40B4-BE49-F238E27FC236}">
                  <a16:creationId xmlns:a16="http://schemas.microsoft.com/office/drawing/2014/main" id="{A361405F-2766-486E-8990-39E12772D548}"/>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Calibri" panose="020F0502020204030204"/>
                <a:ea typeface="等线" panose="02010600030101010101" pitchFamily="2" charset="-122"/>
              </a:endParaRPr>
            </a:p>
          </p:txBody>
        </p:sp>
        <p:sp>
          <p:nvSpPr>
            <p:cNvPr id="42" name="矩形 41">
              <a:extLst>
                <a:ext uri="{FF2B5EF4-FFF2-40B4-BE49-F238E27FC236}">
                  <a16:creationId xmlns:a16="http://schemas.microsoft.com/office/drawing/2014/main" id="{05B97DBB-C53A-4736-9A4F-B73A170432CE}"/>
                </a:ext>
              </a:extLst>
            </p:cNvPr>
            <p:cNvSpPr/>
            <p:nvPr/>
          </p:nvSpPr>
          <p:spPr>
            <a:xfrm>
              <a:off x="5886861" y="1305712"/>
              <a:ext cx="2960427" cy="65989"/>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69120"/>
            <a:ext cx="1645920" cy="580119"/>
          </a:xfrm>
          <a:prstGeom prst="rect">
            <a:avLst/>
          </a:prstGeom>
        </p:spPr>
      </p:pic>
      <p:cxnSp>
        <p:nvCxnSpPr>
          <p:cNvPr id="102" name="直接连接符 101"/>
          <p:cNvCxnSpPr/>
          <p:nvPr/>
        </p:nvCxnSpPr>
        <p:spPr>
          <a:xfrm>
            <a:off x="7505867" y="6654013"/>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椭圆 16"/>
          <p:cNvSpPr/>
          <p:nvPr/>
        </p:nvSpPr>
        <p:spPr>
          <a:xfrm>
            <a:off x="11305087" y="6373527"/>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sp>
        <p:nvSpPr>
          <p:cNvPr id="104" name="椭圆 17"/>
          <p:cNvSpPr/>
          <p:nvPr/>
        </p:nvSpPr>
        <p:spPr>
          <a:xfrm>
            <a:off x="11626060" y="6056435"/>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华文楷体" panose="02010600040101010101" pitchFamily="2" charset="-122"/>
            </a:endParaRPr>
          </a:p>
        </p:txBody>
      </p:sp>
      <p:pic>
        <p:nvPicPr>
          <p:cNvPr id="7" name="图片 6">
            <a:extLst>
              <a:ext uri="{FF2B5EF4-FFF2-40B4-BE49-F238E27FC236}">
                <a16:creationId xmlns:a16="http://schemas.microsoft.com/office/drawing/2014/main" id="{4118B23A-E530-4185-9DE4-0961C59C845A}"/>
              </a:ext>
            </a:extLst>
          </p:cNvPr>
          <p:cNvPicPr>
            <a:picLocks noChangeAspect="1"/>
          </p:cNvPicPr>
          <p:nvPr/>
        </p:nvPicPr>
        <p:blipFill>
          <a:blip r:embed="rId7"/>
          <a:stretch>
            <a:fillRect/>
          </a:stretch>
        </p:blipFill>
        <p:spPr>
          <a:xfrm>
            <a:off x="263761" y="1469198"/>
            <a:ext cx="3362557" cy="2520000"/>
          </a:xfrm>
          <a:prstGeom prst="rect">
            <a:avLst/>
          </a:prstGeom>
        </p:spPr>
      </p:pic>
      <p:pic>
        <p:nvPicPr>
          <p:cNvPr id="9" name="图片 8">
            <a:extLst>
              <a:ext uri="{FF2B5EF4-FFF2-40B4-BE49-F238E27FC236}">
                <a16:creationId xmlns:a16="http://schemas.microsoft.com/office/drawing/2014/main" id="{8D1A49C0-4264-42CC-B351-216B711955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6020" y="1469198"/>
            <a:ext cx="3360000" cy="2520000"/>
          </a:xfrm>
          <a:prstGeom prst="rect">
            <a:avLst/>
          </a:prstGeom>
        </p:spPr>
      </p:pic>
      <p:pic>
        <p:nvPicPr>
          <p:cNvPr id="12" name="图片 11">
            <a:extLst>
              <a:ext uri="{FF2B5EF4-FFF2-40B4-BE49-F238E27FC236}">
                <a16:creationId xmlns:a16="http://schemas.microsoft.com/office/drawing/2014/main" id="{CE79730D-160C-4648-95DD-6427AE0F0F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3760" y="3989198"/>
            <a:ext cx="3360000" cy="2520000"/>
          </a:xfrm>
          <a:prstGeom prst="rect">
            <a:avLst/>
          </a:prstGeom>
        </p:spPr>
      </p:pic>
      <p:pic>
        <p:nvPicPr>
          <p:cNvPr id="14" name="图片 13">
            <a:extLst>
              <a:ext uri="{FF2B5EF4-FFF2-40B4-BE49-F238E27FC236}">
                <a16:creationId xmlns:a16="http://schemas.microsoft.com/office/drawing/2014/main" id="{6DA02AB5-08FE-49C0-96D6-D825E34DB8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88367" y="3989198"/>
            <a:ext cx="3360000" cy="2520000"/>
          </a:xfrm>
          <a:prstGeom prst="rect">
            <a:avLst/>
          </a:prstGeom>
        </p:spPr>
      </p:pic>
      <p:sp>
        <p:nvSpPr>
          <p:cNvPr id="19" name="矩形 18">
            <a:extLst>
              <a:ext uri="{FF2B5EF4-FFF2-40B4-BE49-F238E27FC236}">
                <a16:creationId xmlns:a16="http://schemas.microsoft.com/office/drawing/2014/main" id="{CBE33326-A4BF-4592-9FA1-18E767D53DCD}"/>
              </a:ext>
            </a:extLst>
          </p:cNvPr>
          <p:cNvSpPr/>
          <p:nvPr/>
        </p:nvSpPr>
        <p:spPr>
          <a:xfrm rot="10800000">
            <a:off x="169027" y="1106376"/>
            <a:ext cx="288032" cy="288032"/>
          </a:xfrm>
          <a:prstGeom prst="rect">
            <a:avLst/>
          </a:prstGeom>
          <a:solidFill>
            <a:srgbClr val="0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Calibri" panose="020F0502020204030204"/>
              <a:ea typeface="等线" panose="02010600030101010101" pitchFamily="2" charset="-122"/>
            </a:endParaRPr>
          </a:p>
        </p:txBody>
      </p:sp>
      <p:grpSp>
        <p:nvGrpSpPr>
          <p:cNvPr id="20" name="组合 19">
            <a:extLst>
              <a:ext uri="{FF2B5EF4-FFF2-40B4-BE49-F238E27FC236}">
                <a16:creationId xmlns:a16="http://schemas.microsoft.com/office/drawing/2014/main" id="{EC125401-F0D7-43AD-B5F1-24487D121809}"/>
              </a:ext>
            </a:extLst>
          </p:cNvPr>
          <p:cNvGrpSpPr/>
          <p:nvPr/>
        </p:nvGrpSpPr>
        <p:grpSpPr>
          <a:xfrm rot="10800000">
            <a:off x="4298561" y="1106376"/>
            <a:ext cx="648072" cy="288032"/>
            <a:chOff x="1483073" y="1052736"/>
            <a:chExt cx="648072" cy="288032"/>
          </a:xfrm>
        </p:grpSpPr>
        <p:sp>
          <p:nvSpPr>
            <p:cNvPr id="21" name="椭圆 7">
              <a:extLst>
                <a:ext uri="{FF2B5EF4-FFF2-40B4-BE49-F238E27FC236}">
                  <a16:creationId xmlns:a16="http://schemas.microsoft.com/office/drawing/2014/main" id="{D6556652-BA77-4E0D-A22E-F03FC1E99CBB}"/>
                </a:ext>
              </a:extLst>
            </p:cNvPr>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sp>
          <p:nvSpPr>
            <p:cNvPr id="22" name="椭圆 8">
              <a:extLst>
                <a:ext uri="{FF2B5EF4-FFF2-40B4-BE49-F238E27FC236}">
                  <a16:creationId xmlns:a16="http://schemas.microsoft.com/office/drawing/2014/main" id="{7BB41872-8945-448A-B991-B232D75D2CC3}"/>
                </a:ext>
              </a:extLst>
            </p:cNvPr>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ea typeface="华文楷体" panose="02010600040101010101" pitchFamily="2" charset="-122"/>
              </a:endParaRPr>
            </a:p>
          </p:txBody>
        </p:sp>
      </p:grpSp>
      <p:sp>
        <p:nvSpPr>
          <p:cNvPr id="23" name="TextBox 5">
            <a:extLst>
              <a:ext uri="{FF2B5EF4-FFF2-40B4-BE49-F238E27FC236}">
                <a16:creationId xmlns:a16="http://schemas.microsoft.com/office/drawing/2014/main" id="{C4E3A49A-C157-45DB-9D7E-04E882DB5013}"/>
              </a:ext>
            </a:extLst>
          </p:cNvPr>
          <p:cNvSpPr txBox="1"/>
          <p:nvPr/>
        </p:nvSpPr>
        <p:spPr>
          <a:xfrm>
            <a:off x="457060" y="958004"/>
            <a:ext cx="384150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机械臂末端轨迹规划</a:t>
            </a:r>
          </a:p>
        </p:txBody>
      </p:sp>
      <p:sp>
        <p:nvSpPr>
          <p:cNvPr id="26" name="文本框 25">
            <a:extLst>
              <a:ext uri="{FF2B5EF4-FFF2-40B4-BE49-F238E27FC236}">
                <a16:creationId xmlns:a16="http://schemas.microsoft.com/office/drawing/2014/main" id="{5E8134F2-768C-475D-9A48-70E20898B597}"/>
              </a:ext>
            </a:extLst>
          </p:cNvPr>
          <p:cNvSpPr txBox="1"/>
          <p:nvPr/>
        </p:nvSpPr>
        <p:spPr>
          <a:xfrm>
            <a:off x="8734797" y="5064532"/>
            <a:ext cx="1800493" cy="369332"/>
          </a:xfrm>
          <a:prstGeom prst="rect">
            <a:avLst/>
          </a:prstGeom>
          <a:noFill/>
        </p:spPr>
        <p:txBody>
          <a:bodyPr wrap="none" rtlCol="0">
            <a:spAutoFit/>
          </a:bodyPr>
          <a:lstStyle/>
          <a:p>
            <a:r>
              <a:rPr lang="zh-CN" altLang="en-US" dirty="0"/>
              <a:t>机械臂实验结果</a:t>
            </a:r>
          </a:p>
        </p:txBody>
      </p:sp>
      <p:pic>
        <p:nvPicPr>
          <p:cNvPr id="27" name="withouthand">
            <a:hlinkClick r:id="" action="ppaction://media"/>
            <a:extLst>
              <a:ext uri="{FF2B5EF4-FFF2-40B4-BE49-F238E27FC236}">
                <a16:creationId xmlns:a16="http://schemas.microsoft.com/office/drawing/2014/main" id="{B7DDD06C-91D9-4D3F-895D-914C06A5B27B}"/>
              </a:ext>
            </a:extLst>
          </p:cNvPr>
          <p:cNvPicPr>
            <a:picLocks noChangeAspect="1"/>
          </p:cNvPicPr>
          <p:nvPr>
            <a:videoFile r:link="rId3"/>
            <p:extLst>
              <p:ext uri="{DAA4B4D4-6D71-4841-9C94-3DE7FCFB9230}">
                <p14:media xmlns:p14="http://schemas.microsoft.com/office/powerpoint/2010/main" r:embed="rId2"/>
              </p:ext>
            </p:extLst>
          </p:nvPr>
        </p:nvPicPr>
        <p:blipFill>
          <a:blip r:embed="rId11"/>
          <a:stretch>
            <a:fillRect/>
          </a:stretch>
        </p:blipFill>
        <p:spPr>
          <a:xfrm>
            <a:off x="7168069" y="1598032"/>
            <a:ext cx="4933950" cy="3378200"/>
          </a:xfrm>
          <a:prstGeom prst="rect">
            <a:avLst/>
          </a:prstGeom>
        </p:spPr>
      </p:pic>
    </p:spTree>
    <p:custDataLst>
      <p:tags r:id="rId1"/>
    </p:custDataLst>
    <p:extLst>
      <p:ext uri="{BB962C8B-B14F-4D97-AF65-F5344CB8AC3E}">
        <p14:creationId xmlns:p14="http://schemas.microsoft.com/office/powerpoint/2010/main" val="3934498215"/>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 presetClass="mediacall" presetSubtype="0" fill="hold" nodeType="withEffect">
                                  <p:stCondLst>
                                    <p:cond delay="0"/>
                                  </p:stCondLst>
                                  <p:childTnLst>
                                    <p:cmd type="call" cmd="playFrom(0.0)">
                                      <p:cBhvr>
                                        <p:cTn id="18" dur="1204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27"/>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withEffect">
                                  <p:stCondLst>
                                    <p:cond delay="0"/>
                                  </p:stCondLst>
                                  <p:childTnLst>
                                    <p:cmd type="call" cmd="togglePause">
                                      <p:cBhvr>
                                        <p:cTn id="23" dur="1" fill="hold"/>
                                        <p:tgtEl>
                                          <p:spTgt spid="27"/>
                                        </p:tgtEl>
                                      </p:cBhvr>
                                    </p:cmd>
                                  </p:childTnLst>
                                </p:cTn>
                              </p:par>
                            </p:childTnLst>
                          </p:cTn>
                        </p:par>
                      </p:childTnLst>
                    </p:cTn>
                  </p:par>
                </p:childTnLst>
              </p:cTn>
              <p:nextCondLst>
                <p:cond evt="onClick" delay="0">
                  <p:tgtEl>
                    <p:spTgt spid="27"/>
                  </p:tgtEl>
                </p:cond>
              </p:nextCondLst>
            </p:seq>
            <p:video>
              <p:cMediaNode vol="80000">
                <p:cTn id="24" fill="hold" display="0">
                  <p:stCondLst>
                    <p:cond delay="indefinite"/>
                  </p:stCondLst>
                </p:cTn>
                <p:tgtEl>
                  <p:spTgt spid="27"/>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6"/>
</p:tagLst>
</file>

<file path=ppt/tags/tag10.xml><?xml version="1.0" encoding="utf-8"?>
<p:tagLst xmlns:a="http://schemas.openxmlformats.org/drawingml/2006/main" xmlns:r="http://schemas.openxmlformats.org/officeDocument/2006/relationships" xmlns:p="http://schemas.openxmlformats.org/presentationml/2006/main">
  <p:tag name="TIMING" val="|17.6"/>
</p:tagLst>
</file>

<file path=ppt/tags/tag11.xml><?xml version="1.0" encoding="utf-8"?>
<p:tagLst xmlns:a="http://schemas.openxmlformats.org/drawingml/2006/main" xmlns:r="http://schemas.openxmlformats.org/officeDocument/2006/relationships" xmlns:p="http://schemas.openxmlformats.org/presentationml/2006/main">
  <p:tag name="TIMING" val="|17.6"/>
</p:tagLst>
</file>

<file path=ppt/tags/tag12.xml><?xml version="1.0" encoding="utf-8"?>
<p:tagLst xmlns:a="http://schemas.openxmlformats.org/drawingml/2006/main" xmlns:r="http://schemas.openxmlformats.org/officeDocument/2006/relationships" xmlns:p="http://schemas.openxmlformats.org/presentationml/2006/main">
  <p:tag name="TIMING" val="|17.6"/>
</p:tagLst>
</file>

<file path=ppt/tags/tag2.xml><?xml version="1.0" encoding="utf-8"?>
<p:tagLst xmlns:a="http://schemas.openxmlformats.org/drawingml/2006/main" xmlns:r="http://schemas.openxmlformats.org/officeDocument/2006/relationships" xmlns:p="http://schemas.openxmlformats.org/presentationml/2006/main">
  <p:tag name="TIMING" val="|17.6"/>
</p:tagLst>
</file>

<file path=ppt/tags/tag3.xml><?xml version="1.0" encoding="utf-8"?>
<p:tagLst xmlns:a="http://schemas.openxmlformats.org/drawingml/2006/main" xmlns:r="http://schemas.openxmlformats.org/officeDocument/2006/relationships" xmlns:p="http://schemas.openxmlformats.org/presentationml/2006/main">
  <p:tag name="TIMING" val="|17.6"/>
</p:tagLst>
</file>

<file path=ppt/tags/tag4.xml><?xml version="1.0" encoding="utf-8"?>
<p:tagLst xmlns:a="http://schemas.openxmlformats.org/drawingml/2006/main" xmlns:r="http://schemas.openxmlformats.org/officeDocument/2006/relationships" xmlns:p="http://schemas.openxmlformats.org/presentationml/2006/main">
  <p:tag name="TIMING" val="|17.6"/>
</p:tagLst>
</file>

<file path=ppt/tags/tag5.xml><?xml version="1.0" encoding="utf-8"?>
<p:tagLst xmlns:a="http://schemas.openxmlformats.org/drawingml/2006/main" xmlns:r="http://schemas.openxmlformats.org/officeDocument/2006/relationships" xmlns:p="http://schemas.openxmlformats.org/presentationml/2006/main">
  <p:tag name="TIMING" val="|17.6"/>
</p:tagLst>
</file>

<file path=ppt/tags/tag6.xml><?xml version="1.0" encoding="utf-8"?>
<p:tagLst xmlns:a="http://schemas.openxmlformats.org/drawingml/2006/main" xmlns:r="http://schemas.openxmlformats.org/officeDocument/2006/relationships" xmlns:p="http://schemas.openxmlformats.org/presentationml/2006/main">
  <p:tag name="TIMING" val="|17.6"/>
</p:tagLst>
</file>

<file path=ppt/tags/tag7.xml><?xml version="1.0" encoding="utf-8"?>
<p:tagLst xmlns:a="http://schemas.openxmlformats.org/drawingml/2006/main" xmlns:r="http://schemas.openxmlformats.org/officeDocument/2006/relationships" xmlns:p="http://schemas.openxmlformats.org/presentationml/2006/main">
  <p:tag name="TIMING" val="|17.6"/>
</p:tagLst>
</file>

<file path=ppt/tags/tag8.xml><?xml version="1.0" encoding="utf-8"?>
<p:tagLst xmlns:a="http://schemas.openxmlformats.org/drawingml/2006/main" xmlns:r="http://schemas.openxmlformats.org/officeDocument/2006/relationships" xmlns:p="http://schemas.openxmlformats.org/presentationml/2006/main">
  <p:tag name="TIMING" val="|17.6"/>
</p:tagLst>
</file>

<file path=ppt/tags/tag9.xml><?xml version="1.0" encoding="utf-8"?>
<p:tagLst xmlns:a="http://schemas.openxmlformats.org/drawingml/2006/main" xmlns:r="http://schemas.openxmlformats.org/officeDocument/2006/relationships" xmlns:p="http://schemas.openxmlformats.org/presentationml/2006/main">
  <p:tag name="TIMING" val="|1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1576</Words>
  <Application>Microsoft Office PowerPoint</Application>
  <PresentationFormat>宽屏</PresentationFormat>
  <Paragraphs>158</Paragraphs>
  <Slides>19</Slides>
  <Notes>17</Notes>
  <HiddenSlides>0</HiddenSlides>
  <MMClips>17</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30" baseType="lpstr">
      <vt:lpstr>等线</vt:lpstr>
      <vt:lpstr>等线 Light</vt:lpstr>
      <vt:lpstr>华文楷体</vt:lpstr>
      <vt:lpstr>微软雅黑</vt:lpstr>
      <vt:lpstr>arial</vt:lpstr>
      <vt:lpstr>arial</vt:lpstr>
      <vt:lpstr>Calibri</vt:lpstr>
      <vt:lpstr>Cambria Math</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DELL</cp:lastModifiedBy>
  <cp:revision>22</cp:revision>
  <dcterms:created xsi:type="dcterms:W3CDTF">2020-11-29T15:16:09Z</dcterms:created>
  <dcterms:modified xsi:type="dcterms:W3CDTF">2020-11-30T01:25:19Z</dcterms:modified>
</cp:coreProperties>
</file>